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73" r:id="rId4"/>
    <p:sldId id="259" r:id="rId5"/>
    <p:sldId id="275" r:id="rId6"/>
    <p:sldId id="260" r:id="rId7"/>
    <p:sldId id="276" r:id="rId8"/>
    <p:sldId id="261" r:id="rId9"/>
    <p:sldId id="262" r:id="rId10"/>
    <p:sldId id="274" r:id="rId11"/>
    <p:sldId id="263" r:id="rId12"/>
    <p:sldId id="264" r:id="rId13"/>
    <p:sldId id="265" r:id="rId14"/>
    <p:sldId id="277" r:id="rId15"/>
    <p:sldId id="268" r:id="rId16"/>
    <p:sldId id="266" r:id="rId17"/>
    <p:sldId id="269" r:id="rId18"/>
    <p:sldId id="270" r:id="rId19"/>
    <p:sldId id="278" r:id="rId20"/>
    <p:sldId id="271" r:id="rId21"/>
    <p:sldId id="279" r:id="rId22"/>
    <p:sldId id="26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00" userDrawn="1">
          <p15:clr>
            <a:srgbClr val="A4A3A4"/>
          </p15:clr>
        </p15:guide>
        <p15:guide id="2" pos="3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4E0"/>
    <a:srgbClr val="D6BBEB"/>
    <a:srgbClr val="13CADD"/>
    <a:srgbClr val="B1BFD7"/>
    <a:srgbClr val="D7EAF5"/>
    <a:srgbClr val="ECF5FA"/>
    <a:srgbClr val="D2F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78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348" y="396"/>
      </p:cViewPr>
      <p:guideLst>
        <p:guide orient="horz" pos="2500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D493C-25DC-4FC0-99B8-35276F521449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E4BBB-A184-4ADB-ABA2-1C8928747B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27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416B7D-D106-451A-B005-B28F27D2B7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BAB9138-E829-40D3-8732-BD87175BDD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D087113-2C75-4DB1-9ACF-F715047E7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4632-972A-4375-A6CF-69796CB1C185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F3DE41-D297-4887-AB12-1C93EBFCA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0813E2D-45E1-412C-B046-DA470F9BF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67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FD7B6B-7E80-4ACA-B892-ABC1CA8BC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20A9D7F-AF19-4ADA-A194-4A303A6FE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3E7FCD-A148-48D4-90B6-587D06E78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6F56-CCC7-4864-819E-60190C653E3F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1A34C7A-40AA-4089-9082-746D5B138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D98BF85-9237-47EB-B71D-8FE8F0FCE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244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0BDE5C8-68C5-4238-A9B8-FE5A40CA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4271FDF-465D-4329-9FB0-47B8A3522E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EFCD2A4-2910-4AD5-A9C9-4E98F1FAA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F81CB-590F-4AAA-A344-089CE97EC8DB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A0B74C-57C1-4E0A-A74F-88E1EE6B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41CADA8-4757-4A92-B857-F8F0EBC3C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0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AE1A8E-326A-4A13-BDBE-44E1845AF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B390B1C-5FCF-4835-AF34-E0DD82E59E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51C134-C38E-4E5E-8C91-F541E26A2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0D993-F6D9-4881-8CF9-F9E84BAD100C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38D618A-BE66-4BDA-A224-E72312E44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3ABC8D9-6F95-4F3A-8581-42F52EE6A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37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A9FF8E-AA0F-4139-9691-FCE51B9DE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6803514-157C-4116-B9BA-B9BD01C37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9D73162-1A43-41EA-8EAF-106AA6D59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C58B-8A2A-4318-B838-D1898DBB1B3A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DD24FE6-BABD-4031-B9AB-8912FCC9C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E362629-9827-4F9C-AD1A-64D78EAE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821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C0B099-7805-49F0-8012-227D8063E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7D475C-6C29-4139-8A58-B89A8C4BAA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EFE37D9-02B0-4ECF-8908-F32E1ACF5D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252F70-7F28-44A6-9354-6968C58E2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FF2A-DB6E-4D0E-8461-802FE1D98DD4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998B582-CF67-4C43-9F4D-863865FB0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E513484-FC6D-4626-B667-95C14C1AC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26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0D6C71-B1F9-4E1A-B98C-F594E32DE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2A4F9C3-190C-4A31-8A09-39685EC05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3038CD6-4DFE-4378-878B-D3006613E8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1BD2731-1B70-47DB-822A-676E6F5B96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85F3EB0-7513-472C-9CF9-566C39AF27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B83821B-47EF-44F7-AB01-DE1222038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9F30E-D5EB-4682-AA5D-48673FE8955D}" type="datetime1">
              <a:rPr lang="ru-RU" smtClean="0"/>
              <a:t>13.09.2024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239E76E-AEAA-49A1-A9CC-9139A4FF7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4C82C25-CBBF-46A8-A160-811AC02C6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91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465B35-FB19-4D9D-B3E2-E6E634531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B547338-D30F-4CDC-ACE2-F85300470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EBB32-DEDA-49F1-8938-25B9E7F3F9A2}" type="datetime1">
              <a:rPr lang="ru-RU" smtClean="0"/>
              <a:t>13.09.2024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C49D301-D5A0-4118-9276-90363843C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E2F8EFC-6068-4269-B05C-3365A838B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15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29A16A5-CB26-4F56-8D40-D89912F58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9DBB-0D1F-497C-A5B9-D7E6795E4013}" type="datetime1">
              <a:rPr lang="ru-RU" smtClean="0"/>
              <a:t>13.09.2024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2F88DCF-7CEB-45EB-B707-FFF649EB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0C2949F-C0EB-4801-87FB-401FD2320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/>
            </a:lvl1pPr>
          </a:lstStyle>
          <a:p>
            <a:fld id="{142BE8AB-5FB4-4B17-B777-C8ECED2B798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440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F308CF-2BB8-4DDC-BED7-52D113D0B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196D4BF-8308-4010-B5F3-DF1F7E0B8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8B9A40-4049-4832-B4F6-22818A36BB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B7C92BD-ACE1-4F2B-A10C-C04B71EAF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7F9C5-3E8C-4825-A4C8-291C172E4016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D24DBCE-4231-41C4-8007-91A42A8F3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39C0051-C470-4F18-93E0-1465D69A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04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EEC9ED-0A79-406E-9B03-B0C109FB0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75CFAB6-31F8-4A62-83B9-E4A24A5C6B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21C8DD9-F8C1-4BCD-A104-CB41358459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FD6ABCB-7D7D-45EE-9C7A-EF07CDA0B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6DC0A-78A5-48D5-9039-E9970A09C47A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F1D1147-36B3-438C-B2DE-F91A9FF57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85396CA-2EAE-4068-998F-CA9BDB380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74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9DDF2D-4044-467C-9FCF-C47BE6C3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686A36B-CA99-4E51-B661-C1F82FA38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1EE6405-2FFA-4D4E-B81A-7A46DB4284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9D41E-BA24-4D21-BE2E-F8DE1A5D4899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9CA5F67-9FD5-4B5F-BA46-C1D076CDE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37E9C17-95B1-46F2-9FD1-EBD9E989502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62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612"/>
                    </a14:imgEffect>
                    <a14:imgEffect>
                      <a14:saturation sat="2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7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66CC0B4-69BC-4A3B-89B7-2CD24D991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77"/>
          <a:stretch/>
        </p:blipFill>
        <p:spPr>
          <a:xfrm>
            <a:off x="-1" y="1"/>
            <a:ext cx="12191997" cy="681036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A0D182-E315-4C6D-9D4A-F22D2582A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1667" y="62928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2BE8AB-5FB4-4B17-B777-C8ECED2B798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Picture 3" descr="F:\_WORK\20170510_ЛОГО\логотип 2017_2.png">
            <a:extLst>
              <a:ext uri="{FF2B5EF4-FFF2-40B4-BE49-F238E27FC236}">
                <a16:creationId xmlns:a16="http://schemas.microsoft.com/office/drawing/2014/main" xmlns="" id="{4D9BF7C6-AE83-4E80-8F95-3F4E0C08B0F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886" y="180230"/>
            <a:ext cx="1732905" cy="3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953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dviser.ru/index.php/%D0%A1%D0%A8%D0%90" TargetMode="External"/><Relationship Id="rId2" Type="http://schemas.openxmlformats.org/officeDocument/2006/relationships/hyperlink" Target="https://www.tadviser.ru/index.php/%D0%92%D0%B8%D0%B4%D0%B5%D0%BE%D0%BD%D0%B0%D0%B1%D0%BB%D1%8E%D0%B4%D0%B5%D0%BD%D0%B8%D0%B5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hyperlink" Target="https://www.tadviser.ru/index.php/%D0%9A%D0%B8%D1%82%D0%B0%D0%B9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hyperlink" Target="http://robotrends.ru/robopedia/1711-uborka-i-sortirovka-musora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rb.ru/story/ai-in-retail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rbc.ru/life/news/660d1c519a79476cc434a100" TargetMode="External"/><Relationship Id="rId4" Type="http://schemas.openxmlformats.org/officeDocument/2006/relationships/hyperlink" Target="https://www.engadget.com/amazon-just-walked-out-on-its-self-checkout-technology-191703603.html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ru.wikipedia.org/wiki/Business_Intelligenc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big-data/what-is-big-data/" TargetMode="External"/><Relationship Id="rId2" Type="http://schemas.openxmlformats.org/officeDocument/2006/relationships/hyperlink" Target="https://lenta.ru/articles/2023/07/03/skachat_s_youtube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3.png"/><Relationship Id="rId2" Type="http://schemas.openxmlformats.org/officeDocument/2006/relationships/image" Target="../media/image59.png"/><Relationship Id="rId16" Type="http://schemas.microsoft.com/office/2007/relationships/hdphoto" Target="../media/hdphoto5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74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6.png"/><Relationship Id="rId10" Type="http://schemas.openxmlformats.org/officeDocument/2006/relationships/image" Target="../media/image79.png"/><Relationship Id="rId4" Type="http://schemas.microsoft.com/office/2007/relationships/hdphoto" Target="../media/hdphoto6.wdp"/><Relationship Id="rId9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B869907-D4A7-4BB8-9DD9-43B8FE453C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" r="18723" b="10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B83AD0C-5A2A-4B81-8031-4DAFB1E579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89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10" y="5217760"/>
            <a:ext cx="972458" cy="972458"/>
          </a:xfrm>
          <a:prstGeom prst="rect">
            <a:avLst/>
          </a:prstGeom>
          <a:ln>
            <a:noFill/>
          </a:ln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D997DA35-D34F-4221-8149-E5A37542B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09" y="472441"/>
            <a:ext cx="4050212" cy="84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625">
            <a:extLst>
              <a:ext uri="{FF2B5EF4-FFF2-40B4-BE49-F238E27FC236}">
                <a16:creationId xmlns:a16="http://schemas.microsoft.com/office/drawing/2014/main" xmlns="" id="{74F20F0C-83AE-472A-A5F6-B0DD61BD6FFC}"/>
              </a:ext>
            </a:extLst>
          </p:cNvPr>
          <p:cNvSpPr txBox="1">
            <a:spLocks/>
          </p:cNvSpPr>
          <p:nvPr/>
        </p:nvSpPr>
        <p:spPr>
          <a:xfrm>
            <a:off x="569610" y="2639040"/>
            <a:ext cx="8801413" cy="15799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ru-RU" sz="6000" b="1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Gotham Pro Bold" panose="02000503040000020004" pitchFamily="2" charset="0"/>
              </a:defRPr>
            </a:lvl1pPr>
          </a:lstStyle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800" b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Пространственные данные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4800" b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Новая цифровая реальность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17FEF14-F782-4002-8F3A-D02E31B5C483}"/>
              </a:ext>
            </a:extLst>
          </p:cNvPr>
          <p:cNvSpPr txBox="1"/>
          <p:nvPr/>
        </p:nvSpPr>
        <p:spPr>
          <a:xfrm>
            <a:off x="1705262" y="5369896"/>
            <a:ext cx="15002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gisinfo.ru</a:t>
            </a:r>
            <a:endParaRPr lang="ru-RU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gisinfo.net</a:t>
            </a:r>
          </a:p>
          <a:p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ea typeface="Meiryo UI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384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23CAFDE-EF8D-4D5F-A837-B210A6E24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10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9B905ED-677C-488B-9470-DD3B27A891CD}"/>
              </a:ext>
            </a:extLst>
          </p:cNvPr>
          <p:cNvSpPr txBox="1"/>
          <p:nvPr/>
        </p:nvSpPr>
        <p:spPr>
          <a:xfrm>
            <a:off x="365342" y="910760"/>
            <a:ext cx="114795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Важная особенность мобильной ГИС заключается в наличии принципиальной возможности получения доступа к пространственным и атрибутивным данным ГИС в любое время и в любом месте. При наличии связи, мобильная ГИС может получать данные от удаленного сервера. При отсутствии связи мобильная ГИС может работать автономно, на основе либо загруженных данных, либо кэшированных данных.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2C0CAAF-5E5E-42B0-B249-AB498565568B}"/>
              </a:ext>
            </a:extLst>
          </p:cNvPr>
          <p:cNvSpPr txBox="1"/>
          <p:nvPr/>
        </p:nvSpPr>
        <p:spPr>
          <a:xfrm>
            <a:off x="7955720" y="2369522"/>
            <a:ext cx="371686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Другая особенность состоит в том, что современная мобильная ГИС может определять свое местоположение в пространстве и отображать его на цифровой карте. Для определения точного местоположения используются GPS, однако для грубой оценки вначале может быть задействована система вышек сотовой связи (AGPS) и/или WiFi – позиционирование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9">
            <a:extLst>
              <a:ext uri="{FF2B5EF4-FFF2-40B4-BE49-F238E27FC236}">
                <a16:creationId xmlns:a16="http://schemas.microsoft.com/office/drawing/2014/main" xmlns="" id="{057FD3F8-7FB9-413D-A015-5DEC185FF427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Мобильные устройства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D428655-CE3B-4A52-9AC2-A39D47A1526C}"/>
              </a:ext>
            </a:extLst>
          </p:cNvPr>
          <p:cNvSpPr/>
          <p:nvPr/>
        </p:nvSpPr>
        <p:spPr>
          <a:xfrm>
            <a:off x="-1" y="2417237"/>
            <a:ext cx="3745123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Социальная сфера</a:t>
            </a:r>
          </a:p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Дорожное хозяйство</a:t>
            </a:r>
          </a:p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Границы</a:t>
            </a:r>
          </a:p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Финансы</a:t>
            </a:r>
          </a:p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Телекоммуникации</a:t>
            </a:r>
          </a:p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Национальные проекты</a:t>
            </a:r>
          </a:p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площадки</a:t>
            </a:r>
          </a:p>
          <a:p>
            <a:pPr marL="720000" lvl="1" indent="-252000" algn="just">
              <a:spcBef>
                <a:spcPts val="6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Маршруты</a:t>
            </a:r>
          </a:p>
          <a:p>
            <a:pPr marL="720000" lvl="1" indent="-252000" algn="just">
              <a:spcBef>
                <a:spcPts val="600"/>
              </a:spcBef>
              <a:buFont typeface="Arial" pitchFamily="34" charset="0"/>
              <a:buChar char="•"/>
            </a:pPr>
            <a:endParaRPr lang="ru-RU" dirty="0">
              <a:latin typeface="Century Gothic" pitchFamily="34" charset="0"/>
            </a:endParaRPr>
          </a:p>
          <a:p>
            <a:pPr marL="742950" lvl="1" indent="-285750" algn="just">
              <a:spcBef>
                <a:spcPts val="600"/>
              </a:spcBef>
              <a:buFont typeface="Arial" pitchFamily="34" charset="0"/>
              <a:buChar char="•"/>
            </a:pPr>
            <a:endParaRPr lang="ru-RU" dirty="0">
              <a:latin typeface="Century Gothic" pitchFamily="34" charset="0"/>
            </a:endParaRPr>
          </a:p>
        </p:txBody>
      </p:sp>
      <p:pic>
        <p:nvPicPr>
          <p:cNvPr id="9" name="Picture 4" descr="F:\_WORK\ПРЕЗЕНТАЦИИ\РГИС РО\Иллюстрация.png">
            <a:extLst>
              <a:ext uri="{FF2B5EF4-FFF2-40B4-BE49-F238E27FC236}">
                <a16:creationId xmlns:a16="http://schemas.microsoft.com/office/drawing/2014/main" xmlns="" id="{D955CF11-04BB-45C9-8274-F2591C363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783" y="2067680"/>
            <a:ext cx="4186003" cy="406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854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2777A618-1BFF-4DB9-B44F-CA7584D27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11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EA34933-080D-4785-947F-29B7279F4E43}"/>
              </a:ext>
            </a:extLst>
          </p:cNvPr>
          <p:cNvSpPr txBox="1"/>
          <p:nvPr/>
        </p:nvSpPr>
        <p:spPr>
          <a:xfrm>
            <a:off x="388407" y="789835"/>
            <a:ext cx="1133686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основе ГИС-платформы и возможностей мобильных устройств формируются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экосистемы потребительских сервисов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Так экосистемы Яндекса, Сбера, Мэйла и других компаний - объединяют несколько принадлежащих компании сервисов, которые совместно предлагают бесшовное решение для какой-то одной большой потребности. Чаще всего, данная потребность - сопровождения человека на как можно большем числе этапов его повседневной жизни (передвижение, еда, развлечение, получение контента и так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далее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9B9B072-83AC-4D50-8700-2F249F6E03E0}"/>
              </a:ext>
            </a:extLst>
          </p:cNvPr>
          <p:cNvSpPr txBox="1"/>
          <p:nvPr/>
        </p:nvSpPr>
        <p:spPr>
          <a:xfrm>
            <a:off x="2780058" y="2726686"/>
            <a:ext cx="6553563" cy="2164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Обычно экосистемы обладают следующими признаками:</a:t>
            </a:r>
          </a:p>
          <a:p>
            <a:pPr marL="288000" lvl="0" indent="-2880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Единый бренд - чтобы клиент ассоциировал несколько сервисов с единой надёжной компанией;</a:t>
            </a:r>
          </a:p>
          <a:p>
            <a:pPr marL="288000" lvl="0" indent="-2880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Лёгкий переброс платящего пользователя из одного сервиса в другое. Для этого экосистема часто дополняется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супераппом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</a:p>
          <a:p>
            <a:pPr marL="288000" lvl="0" indent="-28800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Внутренняя подписка (+ программа лояльности), замыкающая клиента на сервисах именно этой экосистемы;</a:t>
            </a:r>
          </a:p>
          <a:p>
            <a:pPr marL="288000" lvl="0" indent="-28800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Платежный сервис - как основной движок.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D8254F3-DEE3-45AC-AF96-48AC2398F88E}"/>
              </a:ext>
            </a:extLst>
          </p:cNvPr>
          <p:cNvSpPr txBox="1"/>
          <p:nvPr/>
        </p:nvSpPr>
        <p:spPr>
          <a:xfrm>
            <a:off x="388407" y="5504793"/>
            <a:ext cx="113368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Экосистема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позволяет, во-первых, замкнуть клиента на своих сервисах и получить конкурентное преимущество, а во-вторых, собирать разнородные данные о потребителе и обогащать их между собой - что также ведёт к усилению продуктового предложения.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BE7D95C-C976-458D-9579-1B28684990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89" y="2224074"/>
            <a:ext cx="2010148" cy="31699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4DF538D-A8C0-411B-9070-A023E0BC4A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639" y="2224074"/>
            <a:ext cx="2010149" cy="316992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2" name="Заголовок 9">
            <a:extLst>
              <a:ext uri="{FF2B5EF4-FFF2-40B4-BE49-F238E27FC236}">
                <a16:creationId xmlns:a16="http://schemas.microsoft.com/office/drawing/2014/main" xmlns="" id="{9E7A98C9-978D-4685-B751-12348719230C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Экосистема потребительских сервисов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638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xmlns="" id="{AE8D4499-DAB0-4172-9555-84161E784800}"/>
              </a:ext>
            </a:extLst>
          </p:cNvPr>
          <p:cNvSpPr/>
          <p:nvPr/>
        </p:nvSpPr>
        <p:spPr>
          <a:xfrm>
            <a:off x="0" y="1707995"/>
            <a:ext cx="5747657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8EE868F-9EB9-435B-A80E-D68A67F2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12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A97FC49-A3A7-4A88-A34C-A2977A74B4B7}"/>
              </a:ext>
            </a:extLst>
          </p:cNvPr>
          <p:cNvSpPr txBox="1"/>
          <p:nvPr/>
        </p:nvSpPr>
        <p:spPr>
          <a:xfrm>
            <a:off x="379412" y="829419"/>
            <a:ext cx="113368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Smart-технологии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мощный тренд последних лет. “Умнеет” вся наша жизнь: гаджеты, автомобили, квартиры, дома и даже целые города. Города - это главные потребители ресурсов. Умные технологии позволяют обеспечить эффективное потребление этих ресурсов и гармоничное развитие городских конгломератов.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F70AEBB-74BC-4AFF-990F-1BD8B8A54E44}"/>
              </a:ext>
            </a:extLst>
          </p:cNvPr>
          <p:cNvSpPr txBox="1"/>
          <p:nvPr/>
        </p:nvSpPr>
        <p:spPr>
          <a:xfrm>
            <a:off x="379412" y="2119900"/>
            <a:ext cx="68054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Практически все крупные города усыпаны видеокамерами. Больше всего камер установлено в китайских мегаполисах, но и города в других странах не отстают. Сейчас в Москве работает система "Безопасный город", у общей сети которой подключено более 227 200 камер по всему городу.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2662E82-1A60-49AE-BC2B-37D97C2593CC}"/>
              </a:ext>
            </a:extLst>
          </p:cNvPr>
          <p:cNvSpPr txBox="1"/>
          <p:nvPr/>
        </p:nvSpPr>
        <p:spPr>
          <a:xfrm>
            <a:off x="5063381" y="4151062"/>
            <a:ext cx="66491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Россия вошла в тройку стран по числу камер </a:t>
            </a:r>
            <a:r>
              <a:rPr lang="ru-RU" sz="1600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 tooltip="Видеонаблюдение"/>
              </a:rPr>
              <a:t>видеонаблюдения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на улицах: к концу 2023 года в РФ было установлено более 23 млн. таких устройств, что на 15% больше, чем годом ранее. Больше камер используется только в </a:t>
            </a:r>
            <a:r>
              <a:rPr lang="ru-RU" sz="1600" u="none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 tooltip="США"/>
              </a:rPr>
              <a:t>США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и </a:t>
            </a:r>
            <a:r>
              <a:rPr lang="ru-RU" sz="1600" u="none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 tooltip="Китай"/>
              </a:rPr>
              <a:t>Китае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Об этом 7 мая 2024 года сообщил «Коммерсантъ FM» со ссылкой на данные экспертов.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EBEF00E-71C3-4783-8299-1D22157CF405}"/>
              </a:ext>
            </a:extLst>
          </p:cNvPr>
          <p:cNvSpPr txBox="1"/>
          <p:nvPr/>
        </p:nvSpPr>
        <p:spPr>
          <a:xfrm>
            <a:off x="379412" y="5725166"/>
            <a:ext cx="103321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Эксперты компании NVIDIA прогнозируют, что число городских камер по всему миру достигнет 1 млрд. Все они генерируют огромный массив данных, обработать который вручную невозможно.</a:t>
            </a:r>
          </a:p>
        </p:txBody>
      </p:sp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25BA65A8-6EBD-4565-9284-25BC0334A88A}"/>
              </a:ext>
            </a:extLst>
          </p:cNvPr>
          <p:cNvSpPr txBox="1">
            <a:spLocks/>
          </p:cNvSpPr>
          <p:nvPr/>
        </p:nvSpPr>
        <p:spPr>
          <a:xfrm>
            <a:off x="479425" y="1689692"/>
            <a:ext cx="11057511" cy="36420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Видеоаналитика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C2AFD55-69ED-4B49-9018-15B2E7E4BE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57"/>
          <a:stretch/>
        </p:blipFill>
        <p:spPr>
          <a:xfrm>
            <a:off x="7184871" y="1721940"/>
            <a:ext cx="4587864" cy="227293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F78FF1B-7EFC-430A-A699-F50C552B60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85"/>
          <a:stretch/>
        </p:blipFill>
        <p:spPr>
          <a:xfrm>
            <a:off x="479425" y="3549953"/>
            <a:ext cx="4214495" cy="2019028"/>
          </a:xfrm>
          <a:prstGeom prst="rect">
            <a:avLst/>
          </a:prstGeom>
        </p:spPr>
      </p:pic>
      <p:sp>
        <p:nvSpPr>
          <p:cNvPr id="15" name="Заголовок 9">
            <a:extLst>
              <a:ext uri="{FF2B5EF4-FFF2-40B4-BE49-F238E27FC236}">
                <a16:creationId xmlns:a16="http://schemas.microsoft.com/office/drawing/2014/main" xmlns="" id="{404E700D-D0EE-4CA1-B6DA-E44DC1878F22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SMART-технологии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97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B0C55299-95B9-4266-986D-47CCB3790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550"/>
                    </a14:imgEffect>
                    <a14:imgEffect>
                      <a14:saturation sat="1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514" y="1007885"/>
            <a:ext cx="5993676" cy="4100936"/>
          </a:xfrm>
          <a:prstGeom prst="rect">
            <a:avLst/>
          </a:prstGeom>
        </p:spPr>
      </p:pic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xmlns="" id="{1475F9A8-012F-4AEA-B077-7A43C28517D7}"/>
              </a:ext>
            </a:extLst>
          </p:cNvPr>
          <p:cNvSpPr/>
          <p:nvPr/>
        </p:nvSpPr>
        <p:spPr>
          <a:xfrm>
            <a:off x="0" y="881112"/>
            <a:ext cx="5747657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713E6143-5361-4C27-B71F-93682712A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13</a:t>
            </a:fld>
            <a:endParaRPr lang="ru-RU"/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xmlns="" id="{66365CBB-900E-4F59-A42C-2BA4B30CE78A}"/>
              </a:ext>
            </a:extLst>
          </p:cNvPr>
          <p:cNvSpPr txBox="1">
            <a:spLocks/>
          </p:cNvSpPr>
          <p:nvPr/>
        </p:nvSpPr>
        <p:spPr>
          <a:xfrm>
            <a:off x="479425" y="862091"/>
            <a:ext cx="4234815" cy="36420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Скоростная беспроводная связь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1619C6D-9C86-41FF-BCAA-64D2B6E142C9}"/>
              </a:ext>
            </a:extLst>
          </p:cNvPr>
          <p:cNvSpPr txBox="1"/>
          <p:nvPr/>
        </p:nvSpPr>
        <p:spPr>
          <a:xfrm>
            <a:off x="380999" y="1541303"/>
            <a:ext cx="529984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Умный город нельзя представить без системы связи, позволяющей в режиме реального времени передавать видео, аудио, текст и прочее. Кроме того, без высокоскоростной беспроводной связи невозможна работа городского интернета вещей (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IoT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важнейшего компонента концепции умного города.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893D5D3-8864-4333-8D42-9EB70F6EC1F6}"/>
              </a:ext>
            </a:extLst>
          </p:cNvPr>
          <p:cNvSpPr txBox="1"/>
          <p:nvPr/>
        </p:nvSpPr>
        <p:spPr>
          <a:xfrm>
            <a:off x="5886022" y="5357109"/>
            <a:ext cx="58926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Скорость передачи данных по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5G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каналам доходит до 25 Гбит/с - это в 50 раз быстрее скорости действующих беспроводных сетей (LTE, LTE Advanced и т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ому подобные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7" name="Заголовок 9">
            <a:extLst>
              <a:ext uri="{FF2B5EF4-FFF2-40B4-BE49-F238E27FC236}">
                <a16:creationId xmlns:a16="http://schemas.microsoft.com/office/drawing/2014/main" xmlns="" id="{4EC60468-33E2-4527-A5FE-E0E61F7E4D11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SMART-технологии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Заголовок 9">
            <a:extLst>
              <a:ext uri="{FF2B5EF4-FFF2-40B4-BE49-F238E27FC236}">
                <a16:creationId xmlns:a16="http://schemas.microsoft.com/office/drawing/2014/main" xmlns="" id="{78434CA8-20A8-487E-ADB5-13F27246FC54}"/>
              </a:ext>
            </a:extLst>
          </p:cNvPr>
          <p:cNvSpPr txBox="1">
            <a:spLocks/>
          </p:cNvSpPr>
          <p:nvPr/>
        </p:nvSpPr>
        <p:spPr>
          <a:xfrm>
            <a:off x="8065014" y="1838985"/>
            <a:ext cx="1870105" cy="1942263"/>
          </a:xfrm>
          <a:prstGeom prst="rect">
            <a:avLst/>
          </a:prstGeom>
          <a:ln>
            <a:noFill/>
          </a:ln>
          <a:effectLst>
            <a:glow>
              <a:schemeClr val="bg1"/>
            </a:glow>
          </a:effectLst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9600" dirty="0">
                <a:solidFill>
                  <a:schemeClr val="bg1">
                    <a:alpha val="80000"/>
                  </a:schemeClr>
                </a:solidFill>
                <a:effectLst>
                  <a:glow>
                    <a:schemeClr val="bg1">
                      <a:alpha val="80000"/>
                    </a:schemeClr>
                  </a:glo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5G</a:t>
            </a:r>
            <a:endParaRPr lang="ru-RU" sz="9600" dirty="0">
              <a:solidFill>
                <a:schemeClr val="bg1">
                  <a:alpha val="80000"/>
                </a:schemeClr>
              </a:solidFill>
              <a:effectLst>
                <a:glow>
                  <a:schemeClr val="bg1">
                    <a:alpha val="80000"/>
                  </a:schemeClr>
                </a:glo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5402FD8-1F8B-4000-B415-D3933F4C2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06" y="3942274"/>
            <a:ext cx="2714349" cy="20346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0A8703F-08D7-4EA1-A380-817BAB0DD6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078" y="3920753"/>
            <a:ext cx="2056135" cy="205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90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xmlns="" id="{664AFF1D-5444-4469-AC2B-D93F93F3656B}"/>
              </a:ext>
            </a:extLst>
          </p:cNvPr>
          <p:cNvSpPr/>
          <p:nvPr/>
        </p:nvSpPr>
        <p:spPr>
          <a:xfrm>
            <a:off x="0" y="934028"/>
            <a:ext cx="5747657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884856D-E18E-4A8D-9883-552F356C1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14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A2ABD08-F62F-46BA-A1F7-3EB104F8AF53}"/>
              </a:ext>
            </a:extLst>
          </p:cNvPr>
          <p:cNvSpPr txBox="1"/>
          <p:nvPr/>
        </p:nvSpPr>
        <p:spPr>
          <a:xfrm>
            <a:off x="354873" y="864052"/>
            <a:ext cx="6096000" cy="463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Автономный общественный транспорт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A67C803-C498-4591-B6AC-C28169335921}"/>
              </a:ext>
            </a:extLst>
          </p:cNvPr>
          <p:cNvSpPr txBox="1"/>
          <p:nvPr/>
        </p:nvSpPr>
        <p:spPr>
          <a:xfrm>
            <a:off x="-52424" y="1726915"/>
            <a:ext cx="5800081" cy="1179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Автопилоты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транспортных средствах — самая популярная тема последних лет</a:t>
            </a:r>
          </a:p>
          <a:p>
            <a:pPr lvl="1"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Тренд на беспилотники поддерживают Tesla Inc, Mercedes Benz, Volvo,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Nikola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Motor и другие компании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86ACB32-F160-4A0E-9886-64BFD3C18D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214" y="3515269"/>
            <a:ext cx="4998135" cy="274275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63C90C3-ED84-46D4-B142-B773FC43FC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75" y="3515423"/>
            <a:ext cx="5597925" cy="272441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23" name="Заголовок 9">
            <a:extLst>
              <a:ext uri="{FF2B5EF4-FFF2-40B4-BE49-F238E27FC236}">
                <a16:creationId xmlns:a16="http://schemas.microsoft.com/office/drawing/2014/main" xmlns="" id="{0F750DEB-DCE4-4641-BA31-BDA9D0F502F2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SMART-технологии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E1DAF8B-D028-4CAB-ABFA-3C897329CA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811" y="835335"/>
            <a:ext cx="2814754" cy="24147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48CC09F-ED17-4A90-ABCC-B2FFA97065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148" y="835335"/>
            <a:ext cx="2567201" cy="241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04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xmlns="" id="{6520CFDE-10CD-4508-B6B6-590FA27662A3}"/>
              </a:ext>
            </a:extLst>
          </p:cNvPr>
          <p:cNvSpPr/>
          <p:nvPr/>
        </p:nvSpPr>
        <p:spPr>
          <a:xfrm>
            <a:off x="0" y="747405"/>
            <a:ext cx="5747657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4E65187-94B1-4F9C-8303-703870954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15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AC0B621-99AE-4F87-8E1C-1C82344CF1E1}"/>
              </a:ext>
            </a:extLst>
          </p:cNvPr>
          <p:cNvSpPr txBox="1"/>
          <p:nvPr/>
        </p:nvSpPr>
        <p:spPr>
          <a:xfrm>
            <a:off x="390678" y="4141701"/>
            <a:ext cx="11497734" cy="2410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RPA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использует программное обеспечение, которое может копировать действия пользователя в цифровой среде. Как результат — снижается риск ошибок и растет скорость выполнения работы.</a:t>
            </a:r>
          </a:p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RPA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Robotic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Process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Automation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— это технология автоматизации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бизнеспроцессов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при помощи программных роботов. RPA-робот — компьютерная программа, которая выполняет рутинные операции (например, формирование отчетов, сверка документов, анализ данных о работоспособности оборудования и пр.) вместо сотрудника, выполняя те же действия что и человек, но быстрее, точнее и дешевле. Отличие RPA-робота от классических компьютерных программ в том, что робот преимущественно взаимодействует с другими ИТ-системами не через API (Application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Programming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Interface) или интеграционную шину (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Middleware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а через графический пользовательский интерфейс (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Graphic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User Interface), как и обычный пользователь компьютера.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50F4D65-ACBE-4520-9617-FE73871A8F60}"/>
              </a:ext>
            </a:extLst>
          </p:cNvPr>
          <p:cNvSpPr txBox="1"/>
          <p:nvPr/>
        </p:nvSpPr>
        <p:spPr>
          <a:xfrm>
            <a:off x="390678" y="1209730"/>
            <a:ext cx="670936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Уже сейчас мы можем наблюдать, как активно внедряются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робототехнические решения 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например, в виде автоматических многоэтажных парковок. Но концепция умного города предусматривает роботизацию не только парковочных систем. Речь идет о более сложных задачах: ремонт дорожного покрытия, </a:t>
            </a:r>
            <a:r>
              <a:rPr lang="ru-RU" sz="1600" u="none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вывоз мусора и его сортировка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уборка улиц без участия людей.</a:t>
            </a:r>
          </a:p>
        </p:txBody>
      </p:sp>
      <p:sp>
        <p:nvSpPr>
          <p:cNvPr id="8" name="Заголовок 9">
            <a:extLst>
              <a:ext uri="{FF2B5EF4-FFF2-40B4-BE49-F238E27FC236}">
                <a16:creationId xmlns:a16="http://schemas.microsoft.com/office/drawing/2014/main" xmlns="" id="{04760FF0-CFE9-4084-9AF8-BA55217EE1E8}"/>
              </a:ext>
            </a:extLst>
          </p:cNvPr>
          <p:cNvSpPr txBox="1">
            <a:spLocks/>
          </p:cNvSpPr>
          <p:nvPr/>
        </p:nvSpPr>
        <p:spPr>
          <a:xfrm>
            <a:off x="479425" y="741591"/>
            <a:ext cx="2298609" cy="36420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Роботизация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1BBC736-B159-4851-B6DC-0F4C92E18D69}"/>
              </a:ext>
            </a:extLst>
          </p:cNvPr>
          <p:cNvSpPr txBox="1"/>
          <p:nvPr/>
        </p:nvSpPr>
        <p:spPr>
          <a:xfrm>
            <a:off x="390678" y="2873668"/>
            <a:ext cx="670936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RPA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или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robotic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process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automation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 — это технология, когда компьютерные программы берут рутинные бизнес-задачи на себя. Роботы автоматизируют операции, которые ранее требовали участия человека. Тем самым они освобождают людям время для более стратегических и творческих задач.</a:t>
            </a:r>
          </a:p>
        </p:txBody>
      </p:sp>
      <p:sp>
        <p:nvSpPr>
          <p:cNvPr id="17" name="Заголовок 9">
            <a:extLst>
              <a:ext uri="{FF2B5EF4-FFF2-40B4-BE49-F238E27FC236}">
                <a16:creationId xmlns:a16="http://schemas.microsoft.com/office/drawing/2014/main" xmlns="" id="{767AD58B-2911-4B0C-9F52-24CF27DD6A54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SMART-технологии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1337316-75B1-4C9C-8342-C473BE773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800" y="922082"/>
            <a:ext cx="4551612" cy="311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0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: пятиугольник 13">
            <a:extLst>
              <a:ext uri="{FF2B5EF4-FFF2-40B4-BE49-F238E27FC236}">
                <a16:creationId xmlns:a16="http://schemas.microsoft.com/office/drawing/2014/main" xmlns="" id="{FAE70257-F678-4416-BB42-523D611DDA29}"/>
              </a:ext>
            </a:extLst>
          </p:cNvPr>
          <p:cNvSpPr/>
          <p:nvPr/>
        </p:nvSpPr>
        <p:spPr>
          <a:xfrm>
            <a:off x="0" y="947717"/>
            <a:ext cx="5747657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пятиугольник 14">
            <a:extLst>
              <a:ext uri="{FF2B5EF4-FFF2-40B4-BE49-F238E27FC236}">
                <a16:creationId xmlns:a16="http://schemas.microsoft.com/office/drawing/2014/main" xmlns="" id="{BF8E028B-524E-4B36-8DB0-67418855C33E}"/>
              </a:ext>
            </a:extLst>
          </p:cNvPr>
          <p:cNvSpPr/>
          <p:nvPr/>
        </p:nvSpPr>
        <p:spPr>
          <a:xfrm>
            <a:off x="-1" y="3837493"/>
            <a:ext cx="5747657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пятиугольник 12">
            <a:extLst>
              <a:ext uri="{FF2B5EF4-FFF2-40B4-BE49-F238E27FC236}">
                <a16:creationId xmlns:a16="http://schemas.microsoft.com/office/drawing/2014/main" xmlns="" id="{377FCEFA-FD9E-4055-847D-7FA1C2DF17F9}"/>
              </a:ext>
            </a:extLst>
          </p:cNvPr>
          <p:cNvSpPr/>
          <p:nvPr/>
        </p:nvSpPr>
        <p:spPr>
          <a:xfrm>
            <a:off x="0" y="949341"/>
            <a:ext cx="5747657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BDE32AE-50B4-4460-B4CC-12EBB4A16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16</a:t>
            </a:fld>
            <a:endParaRPr lang="ru-RU"/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xmlns="" id="{9A156A1C-F328-4A1C-A468-F69244464260}"/>
              </a:ext>
            </a:extLst>
          </p:cNvPr>
          <p:cNvSpPr txBox="1">
            <a:spLocks/>
          </p:cNvSpPr>
          <p:nvPr/>
        </p:nvSpPr>
        <p:spPr>
          <a:xfrm>
            <a:off x="479428" y="931868"/>
            <a:ext cx="4763131" cy="3710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Магазины без продавцов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99CE407-6568-4201-8675-6DADB7F26398}"/>
              </a:ext>
            </a:extLst>
          </p:cNvPr>
          <p:cNvSpPr txBox="1"/>
          <p:nvPr/>
        </p:nvSpPr>
        <p:spPr>
          <a:xfrm>
            <a:off x="387152" y="1444593"/>
            <a:ext cx="565505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магазинах будущего нет ничего лишнего: касс, продавцов и очередей. Один такой супермаркет существует уже сейчас - речь идет об Amazon Go в США. Покупатели в этом магазине просто берут нужные товары с полок и уходят. Деньги списываются с их счетов автоматически. Корпорация открыла первый такой магазин в Сиэтле, но уже начала внедрять концепцию и в других городах, открывая как большие маркеты, так и маленькие торговые точки в </a:t>
            </a:r>
            <a:r>
              <a:rPr lang="ru-RU" sz="16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бизнес-центрах</a:t>
            </a:r>
            <a:r>
              <a:rPr lang="ru-RU" sz="1600" baseline="30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sz="16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5DD018D-F4A4-4306-8D8F-4A0F2A208CB9}"/>
              </a:ext>
            </a:extLst>
          </p:cNvPr>
          <p:cNvSpPr txBox="1"/>
          <p:nvPr/>
        </p:nvSpPr>
        <p:spPr>
          <a:xfrm>
            <a:off x="386775" y="3787196"/>
            <a:ext cx="6096000" cy="463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Маркетинг и реклама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87C0D0A-A001-4401-8A14-DE8A1ECE07F9}"/>
              </a:ext>
            </a:extLst>
          </p:cNvPr>
          <p:cNvSpPr txBox="1"/>
          <p:nvPr/>
        </p:nvSpPr>
        <p:spPr>
          <a:xfrm>
            <a:off x="387152" y="4250593"/>
            <a:ext cx="1138304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Маркетинг и реклама в городах будущего тоже станут “умнее”. Торговые центры будут оснащены системами, позволяющими распознавать покупателей и определять их интересы уже на входе в магазин. Как итог - персонализированная реклама на баннерах, рестораны, которые подстраиваются под вкусовые пристрастия и так далее.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B9A207D-2CF5-43B1-9EA0-CA43F4ABDB26}"/>
              </a:ext>
            </a:extLst>
          </p:cNvPr>
          <p:cNvSpPr txBox="1"/>
          <p:nvPr/>
        </p:nvSpPr>
        <p:spPr>
          <a:xfrm>
            <a:off x="394061" y="5245528"/>
            <a:ext cx="113761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Некоторые из этих решений </a:t>
            </a:r>
            <a:r>
              <a:rPr lang="ru-RU" sz="1600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работают уже сегодня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Например, умные системы умеют идентифицировать людей по ID беспроводных модулей их мобильных устройств. Далее идентификаторы в кэшированном виде анализируются и передаются "Яндекс Аудитории" и My Target от Mail.ru. 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2726" t="4507"/>
          <a:stretch/>
        </p:blipFill>
        <p:spPr>
          <a:xfrm>
            <a:off x="6224975" y="1040928"/>
            <a:ext cx="5545222" cy="294866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6" name="Заголовок 9">
            <a:extLst>
              <a:ext uri="{FF2B5EF4-FFF2-40B4-BE49-F238E27FC236}">
                <a16:creationId xmlns:a16="http://schemas.microsoft.com/office/drawing/2014/main" xmlns="" id="{D9FABED0-EFD0-448B-A357-A8AD385186F2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SMART-технологии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B9A207D-2CF5-43B1-9EA0-CA43F4ABDB26}"/>
              </a:ext>
            </a:extLst>
          </p:cNvPr>
          <p:cNvSpPr txBox="1"/>
          <p:nvPr/>
        </p:nvSpPr>
        <p:spPr>
          <a:xfrm>
            <a:off x="394061" y="6138356"/>
            <a:ext cx="10892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— Как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пишет Engadget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недавно выяснилось, что вместо искусственного интеллекта товары «сканировала» 1000 индийских рабочих. Они следили за покупателями через камеры видеонаблюдения и проводили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онлайн-покупку (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по материалам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РБК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534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xmlns="" id="{962163A4-22C4-4BFC-820B-5837CF01B1E2}"/>
              </a:ext>
            </a:extLst>
          </p:cNvPr>
          <p:cNvSpPr/>
          <p:nvPr/>
        </p:nvSpPr>
        <p:spPr>
          <a:xfrm>
            <a:off x="0" y="870960"/>
            <a:ext cx="6705600" cy="442996"/>
          </a:xfrm>
          <a:prstGeom prst="homePlate">
            <a:avLst/>
          </a:prstGeom>
          <a:solidFill>
            <a:srgbClr val="D2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F1E6AB7-D831-451F-9241-6764CD43F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17</a:t>
            </a:fld>
            <a:endParaRPr lang="ru-RU"/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xmlns="" id="{E1E6D74A-379D-4CF6-8C9E-8D859B05170E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SMART-технологии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2A357BD-2079-4943-9AC1-803D4FD5FF4E}"/>
              </a:ext>
            </a:extLst>
          </p:cNvPr>
          <p:cNvSpPr txBox="1"/>
          <p:nvPr/>
        </p:nvSpPr>
        <p:spPr>
          <a:xfrm>
            <a:off x="390160" y="810221"/>
            <a:ext cx="6096000" cy="463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Искусственный интеллект и машинное обучение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0F338DF-C633-47F0-9F66-229EF821F397}"/>
              </a:ext>
            </a:extLst>
          </p:cNvPr>
          <p:cNvSpPr txBox="1"/>
          <p:nvPr/>
        </p:nvSpPr>
        <p:spPr>
          <a:xfrm>
            <a:off x="390160" y="1306517"/>
            <a:ext cx="1158639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большинства систем, описанных выше, невозможна без искусственного интеллекта. Специализированные нейросети будут решать (и уже решают) самые разные вопросы: от распределения лекарственных препаратов для конкретных больниц и аптек до управления освещением и транспортом. ИИ становится все более совершенным и проникает во все сферы жизни.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E79C97B-46F8-4412-869D-5F306A5291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1" t="4059"/>
          <a:stretch/>
        </p:blipFill>
        <p:spPr>
          <a:xfrm>
            <a:off x="485883" y="2517309"/>
            <a:ext cx="7225000" cy="377554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1138021-97A9-4F00-AF2B-AFF25A8D8E8B}"/>
              </a:ext>
            </a:extLst>
          </p:cNvPr>
          <p:cNvSpPr txBox="1"/>
          <p:nvPr/>
        </p:nvSpPr>
        <p:spPr>
          <a:xfrm>
            <a:off x="7874092" y="3161036"/>
            <a:ext cx="41024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Умный город 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— это современная концепция благоустройства населенных пунктов, где многочисленные цифровые технологии и базы данных собраны в целостную систему.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77513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862C112-C78C-4CE7-B5E2-BFA577700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18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3ABC5B4-2288-4B86-8DB7-2BAD04E98444}"/>
              </a:ext>
            </a:extLst>
          </p:cNvPr>
          <p:cNvSpPr txBox="1"/>
          <p:nvPr/>
        </p:nvSpPr>
        <p:spPr>
          <a:xfrm>
            <a:off x="381556" y="1135284"/>
            <a:ext cx="625437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Больши́е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да́нные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big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– обозначение структурированных и неструктурированных данных огромных объёмов и значительного многообразия, эффективно обрабатываемых горизонтально масштабируемыми программными инструментами, появившимися в конце 2000-х годов и альтернативных традиционным системам управления базами данных и решениям класса </a:t>
            </a:r>
            <a:r>
              <a:rPr lang="ru-RU" sz="1600" u="none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 tooltip="Business Intelligence"/>
              </a:rPr>
              <a:t>Business Intelligence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43A0BF9-6759-4A50-BE07-68E5CF11ADC1}"/>
              </a:ext>
            </a:extLst>
          </p:cNvPr>
          <p:cNvSpPr txBox="1"/>
          <p:nvPr/>
        </p:nvSpPr>
        <p:spPr>
          <a:xfrm>
            <a:off x="6055240" y="4447963"/>
            <a:ext cx="57896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широком смысле о «больших данных» говорят, как о социально-экономическом феномене, связанном с появлением технологических возможностей анализировать огромные массивы данных, в некоторых проблемных областях — весь мировой объём данных, и вытекающих из этого трансформационных последствий.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B24C531-9FBD-4350-A65E-DF30AB6B31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33" y="3234442"/>
            <a:ext cx="5138181" cy="278318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CC6EC99-CE3E-4244-ACD0-B9BBA95366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77" t="2231" r="11681" b="2086"/>
          <a:stretch/>
        </p:blipFill>
        <p:spPr>
          <a:xfrm>
            <a:off x="6981995" y="1036320"/>
            <a:ext cx="4567610" cy="319097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6" name="Заголовок 9">
            <a:extLst>
              <a:ext uri="{FF2B5EF4-FFF2-40B4-BE49-F238E27FC236}">
                <a16:creationId xmlns:a16="http://schemas.microsoft.com/office/drawing/2014/main" xmlns="" id="{B06C05C1-DA86-4FF6-9CD7-DF339799E0B0}"/>
              </a:ext>
            </a:extLst>
          </p:cNvPr>
          <p:cNvSpPr txBox="1">
            <a:spLocks/>
          </p:cNvSpPr>
          <p:nvPr/>
        </p:nvSpPr>
        <p:spPr>
          <a:xfrm>
            <a:off x="448945" y="241585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Большие данные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625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350EA19-8613-4ADF-AA81-3519624EB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19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4BDC2D-C385-4B69-A119-A3A05EF965AD}"/>
              </a:ext>
            </a:extLst>
          </p:cNvPr>
          <p:cNvSpPr txBox="1"/>
          <p:nvPr/>
        </p:nvSpPr>
        <p:spPr>
          <a:xfrm>
            <a:off x="376870" y="747890"/>
            <a:ext cx="102447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качестве определяющих характеристик для больших данных традиционно выделяют «три V»: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FCE5AB9-70F9-4630-8523-5DE04D905B5F}"/>
              </a:ext>
            </a:extLst>
          </p:cNvPr>
          <p:cNvSpPr txBox="1"/>
          <p:nvPr/>
        </p:nvSpPr>
        <p:spPr>
          <a:xfrm>
            <a:off x="368162" y="1083021"/>
            <a:ext cx="11245942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lvl="0" indent="-252000" algn="just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Объём </a:t>
            </a:r>
            <a:r>
              <a:rPr lang="ru-RU" sz="16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</a:t>
            </a:r>
            <a:r>
              <a:rPr lang="ru-RU" sz="16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olume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– большие данные означают огромные объемы информации. Это включает в себя терабайты, петабайты и даже эксабайты данных.</a:t>
            </a:r>
          </a:p>
          <a:p>
            <a:pPr marL="252000" lvl="0" indent="-25200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Разнообразие (</a:t>
            </a: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Variety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–  Big Data может иметь различные форматы, включая текст, изображения, </a:t>
            </a:r>
            <a:r>
              <a:rPr lang="ru-RU" sz="1600" u="none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видео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аудио и структурированные данные, такие как таблицы и базы данных. Разнообразие информации также включает в себя данные в реальном времени и данные с географическими координатами.</a:t>
            </a:r>
          </a:p>
          <a:p>
            <a:pPr marL="252000" indent="-252000" algn="just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Скорость» (</a:t>
            </a: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Velocity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– скорость обработки и анализа данных в реальном времени является ключевым аспектом Big Data. Информация может поступать со скоростью нескольких тысяч транзакций в секунду.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7B1756D-2F62-49A5-82A6-3CB4A13B2794}"/>
              </a:ext>
            </a:extLst>
          </p:cNvPr>
          <p:cNvSpPr txBox="1"/>
          <p:nvPr/>
        </p:nvSpPr>
        <p:spPr>
          <a:xfrm>
            <a:off x="376870" y="3087498"/>
            <a:ext cx="93593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Кроме того, со временем к тройке больших данных </a:t>
            </a:r>
            <a:r>
              <a:rPr lang="ru-RU" sz="1600" b="1" u="none" strike="noStrike" dirty="0">
                <a:effectLst/>
                <a:latin typeface="Arial" panose="020B0604020202020204" pitchFamily="34" charset="0"/>
                <a:ea typeface="Calibri" panose="020F0502020204030204" pitchFamily="34" charset="0"/>
                <a:hlinkClick r:id="rId3"/>
              </a:rPr>
              <a:t>стали добавлять</a:t>
            </a: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еще три признака:</a:t>
            </a:r>
            <a:endParaRPr lang="ru-RU" sz="16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4C1A6DD-C1D1-421B-BD08-74AC527ED1CA}"/>
              </a:ext>
            </a:extLst>
          </p:cNvPr>
          <p:cNvSpPr txBox="1"/>
          <p:nvPr/>
        </p:nvSpPr>
        <p:spPr>
          <a:xfrm>
            <a:off x="5746937" y="3705289"/>
            <a:ext cx="586716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lvl="0" indent="-252000" algn="just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Истинность (</a:t>
            </a: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Veracity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- это качество данных, включая точность, надежность и актуальность.</a:t>
            </a:r>
          </a:p>
          <a:p>
            <a:pPr marL="252000" lvl="0" indent="-252000" algn="just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Ценность (</a:t>
            </a: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Value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- это способность извлекать ценную информацию и знания из больших данных и использовать их в бизнесе или исследованиях.</a:t>
            </a:r>
          </a:p>
          <a:p>
            <a:pPr marL="252000" lvl="0" indent="-25200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Изменчивость (</a:t>
            </a: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Variability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– у потоков данных бывают свои пики и спады под влиянием сезонов или социальных явлений. Чем нестабильнее и изменчивее поток данных, тем сложнее его анализировать.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13F269F-1B9C-4745-8CED-A5818F97BA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77" y="3539659"/>
            <a:ext cx="5000668" cy="270869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A5E7DCB4-B162-47D3-B96A-B85BFD4FAA0A}"/>
              </a:ext>
            </a:extLst>
          </p:cNvPr>
          <p:cNvSpPr txBox="1">
            <a:spLocks/>
          </p:cNvSpPr>
          <p:nvPr/>
        </p:nvSpPr>
        <p:spPr>
          <a:xfrm>
            <a:off x="448945" y="241585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Большие данные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520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5603A60-D37A-418D-97A0-E4E7A45B029E}"/>
              </a:ext>
            </a:extLst>
          </p:cNvPr>
          <p:cNvSpPr txBox="1"/>
          <p:nvPr/>
        </p:nvSpPr>
        <p:spPr>
          <a:xfrm>
            <a:off x="377336" y="777610"/>
            <a:ext cx="101866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Пространственные данные в современных условиях доступны потребителям в виде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геосервисов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Формы предоставления пространственных данных в геосервисах включают: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2F57CC0-CE3D-4DD2-9C3F-8D8AA49AF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2</a:t>
            </a:fld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11E2529-1FDD-4C77-BA2B-732B0E0B01F4}"/>
              </a:ext>
            </a:extLst>
          </p:cNvPr>
          <p:cNvSpPr txBox="1"/>
          <p:nvPr/>
        </p:nvSpPr>
        <p:spPr>
          <a:xfrm>
            <a:off x="1679838" y="1438598"/>
            <a:ext cx="363239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База пространственных объектов (гостиницы)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A3F37F2-21AE-4708-BFC1-1F9D4BCB6C22}"/>
              </a:ext>
            </a:extLst>
          </p:cNvPr>
          <p:cNvSpPr txBox="1"/>
          <p:nvPr/>
        </p:nvSpPr>
        <p:spPr>
          <a:xfrm>
            <a:off x="7783945" y="1438598"/>
            <a:ext cx="22635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Дорожные события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7CB9F87-1C31-473A-84E4-6876965DC91E}"/>
              </a:ext>
            </a:extLst>
          </p:cNvPr>
          <p:cNvSpPr txBox="1"/>
          <p:nvPr/>
        </p:nvSpPr>
        <p:spPr>
          <a:xfrm>
            <a:off x="2508746" y="3971149"/>
            <a:ext cx="22113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Карт. подложка (схема)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080A1866-16AD-418F-9E8A-1C755E889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077" y="1772412"/>
            <a:ext cx="3954624" cy="20473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17E59B11-4624-4142-B17F-A96B7D6F8A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710" y="4280137"/>
            <a:ext cx="4163734" cy="214909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220F6E53-5598-4E50-86B6-70D1EDFF65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265" y="1773442"/>
            <a:ext cx="3954624" cy="204528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488FD0BC-80FF-4568-BD16-19E40FFC01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077" y="4281580"/>
            <a:ext cx="3954625" cy="214620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BCC20B0-CD7F-4AC3-9E48-8A75A2D600F5}"/>
              </a:ext>
            </a:extLst>
          </p:cNvPr>
          <p:cNvSpPr txBox="1"/>
          <p:nvPr/>
        </p:nvSpPr>
        <p:spPr>
          <a:xfrm>
            <a:off x="7702536" y="3971149"/>
            <a:ext cx="23201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Видеотур (гостиница)</a:t>
            </a:r>
          </a:p>
        </p:txBody>
      </p:sp>
      <p:sp>
        <p:nvSpPr>
          <p:cNvPr id="16" name="Заголовок 9">
            <a:extLst>
              <a:ext uri="{FF2B5EF4-FFF2-40B4-BE49-F238E27FC236}">
                <a16:creationId xmlns:a16="http://schemas.microsoft.com/office/drawing/2014/main" xmlns="" id="{0416C831-231F-4F5F-85A2-51D70971E8E3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9130993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Современные формы получения пространственных данных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1386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D1084B4-E77B-4A5D-B949-7A499C65B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20</a:t>
            </a:fld>
            <a:endParaRPr lang="ru-RU" dirty="0"/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xmlns="" id="{64B924A3-4080-4424-899D-24C7DE52706E}"/>
              </a:ext>
            </a:extLst>
          </p:cNvPr>
          <p:cNvSpPr txBox="1">
            <a:spLocks/>
          </p:cNvSpPr>
          <p:nvPr/>
        </p:nvSpPr>
        <p:spPr>
          <a:xfrm>
            <a:off x="448945" y="241585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Большие данные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78D7AC-4679-43DC-9165-80451DC7CEC6}"/>
              </a:ext>
            </a:extLst>
          </p:cNvPr>
          <p:cNvSpPr txBox="1"/>
          <p:nvPr/>
        </p:nvSpPr>
        <p:spPr>
          <a:xfrm>
            <a:off x="375180" y="754281"/>
            <a:ext cx="684329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точки зрения информационных технологий, в совокупность подходов и инструментов изначально включались средства массово-параллельной обработки неопределённо структурированных данных, прежде всего, системами управления базами данных категории NoSQL, алгоритмами MapReduce и реализующими их программными каркасами и библиотеками проекта Hadoop. В дальнейшем к серии технологий больших данных стали относить разнообразные информационно-технологические решения, в той или иной степени обеспечивающие сходные по характеристикам возможности по обработке сверхбольших массивов данных.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1E7C364-3C05-408D-9D75-96EEB835864D}"/>
              </a:ext>
            </a:extLst>
          </p:cNvPr>
          <p:cNvSpPr txBox="1"/>
          <p:nvPr/>
        </p:nvSpPr>
        <p:spPr>
          <a:xfrm>
            <a:off x="375180" y="3287983"/>
            <a:ext cx="117297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Ярким примером использования больших данных является геоаналитика обезличенных сведений о перемещениях пользователей Яндекс или держателей карт Сбера: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302283C-EBAC-407A-A078-BDEC6E8A6B9F}"/>
              </a:ext>
            </a:extLst>
          </p:cNvPr>
          <p:cNvSpPr txBox="1"/>
          <p:nvPr/>
        </p:nvSpPr>
        <p:spPr>
          <a:xfrm>
            <a:off x="375180" y="4310847"/>
            <a:ext cx="2287338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000" indent="-252000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Пробки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000" indent="-252000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Места размещения магазинов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000" indent="-252000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Прогноз погоды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000" indent="-252000"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Такси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08C9B3F-D258-4C5F-8B45-D626FD0E76B5}"/>
              </a:ext>
            </a:extLst>
          </p:cNvPr>
          <p:cNvSpPr txBox="1"/>
          <p:nvPr/>
        </p:nvSpPr>
        <p:spPr>
          <a:xfrm>
            <a:off x="7705151" y="4105223"/>
            <a:ext cx="40693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В ближайшем будущем большие данные станут главным инструментом для принятия решений — начиная с сетевых бизнесов и заканчивая целыми государствами и международными организациями</a:t>
            </a:r>
            <a:endParaRPr lang="ru-RU" sz="16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3064" t="3537"/>
          <a:stretch/>
        </p:blipFill>
        <p:spPr>
          <a:xfrm>
            <a:off x="2832113" y="3949650"/>
            <a:ext cx="4526630" cy="243995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t="3963"/>
          <a:stretch/>
        </p:blipFill>
        <p:spPr>
          <a:xfrm>
            <a:off x="7264495" y="850680"/>
            <a:ext cx="4424849" cy="230181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88159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D1084B4-E77B-4A5D-B949-7A499C65B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21</a:t>
            </a:fld>
            <a:endParaRPr lang="ru-RU" dirty="0"/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xmlns="" id="{64B924A3-4080-4424-899D-24C7DE52706E}"/>
              </a:ext>
            </a:extLst>
          </p:cNvPr>
          <p:cNvSpPr txBox="1">
            <a:spLocks/>
          </p:cNvSpPr>
          <p:nvPr/>
        </p:nvSpPr>
        <p:spPr>
          <a:xfrm>
            <a:off x="448945" y="241585"/>
            <a:ext cx="4831267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Вывод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78D7AC-4679-43DC-9165-80451DC7CEC6}"/>
              </a:ext>
            </a:extLst>
          </p:cNvPr>
          <p:cNvSpPr txBox="1"/>
          <p:nvPr/>
        </p:nvSpPr>
        <p:spPr>
          <a:xfrm>
            <a:off x="176877" y="781514"/>
            <a:ext cx="670969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 постоянно принимают новые формы. </a:t>
            </a:r>
            <a:endParaRPr lang="ru-RU" sz="16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Программное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постоянно обновляется. </a:t>
            </a:r>
            <a:endParaRPr lang="ru-RU" sz="16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Моральное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устаревание продуктов наступает значительно быстрее чем раньше. </a:t>
            </a:r>
            <a:endParaRPr lang="ru-RU" sz="16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в условиях новой цифровой реальности идет по пути формирования платформ, предоставляющих услуги по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анализу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пространственных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данных дистанционно.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601345" y="2761276"/>
            <a:ext cx="10500960" cy="3634421"/>
            <a:chOff x="1209638" y="3160985"/>
            <a:chExt cx="9702871" cy="3255120"/>
          </a:xfrm>
        </p:grpSpPr>
        <p:grpSp>
          <p:nvGrpSpPr>
            <p:cNvPr id="12" name="Группа 34">
              <a:extLst>
                <a:ext uri="{FF2B5EF4-FFF2-40B4-BE49-F238E27FC236}">
                  <a16:creationId xmlns:a16="http://schemas.microsoft.com/office/drawing/2014/main" xmlns="" id="{5F5E84BC-7F31-4C7E-B422-D04CDF3765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5292" y="4541831"/>
              <a:ext cx="2387455" cy="672268"/>
              <a:chOff x="-270011" y="3177422"/>
              <a:chExt cx="3577177" cy="1056649"/>
            </a:xfrm>
          </p:grpSpPr>
          <p:pic>
            <p:nvPicPr>
              <p:cNvPr id="53" name="Picture 3" descr="F:\Аня\новости\hi-tech\картинки\folder.png">
                <a:extLst>
                  <a:ext uri="{FF2B5EF4-FFF2-40B4-BE49-F238E27FC236}">
                    <a16:creationId xmlns:a16="http://schemas.microsoft.com/office/drawing/2014/main" xmlns="" id="{07B79184-777F-4B94-8B78-1A2C72B6982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270011" y="3177422"/>
                <a:ext cx="1056648" cy="1056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Rectangle 6">
                <a:extLst>
                  <a:ext uri="{FF2B5EF4-FFF2-40B4-BE49-F238E27FC236}">
                    <a16:creationId xmlns:a16="http://schemas.microsoft.com/office/drawing/2014/main" xmlns="" id="{E9B7721F-876A-46F5-8118-531D775DC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454" y="3591732"/>
                <a:ext cx="2456712" cy="357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ru-RU" sz="13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  <a:sym typeface="Open Sans" charset="0"/>
                  </a:rPr>
                  <a:t>Локальные данные</a:t>
                </a:r>
                <a:endPara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Open Sans" charset="0"/>
                </a:endParaRPr>
              </a:p>
            </p:txBody>
          </p:sp>
        </p:grpSp>
        <p:grpSp>
          <p:nvGrpSpPr>
            <p:cNvPr id="15" name="Группа 38">
              <a:extLst>
                <a:ext uri="{FF2B5EF4-FFF2-40B4-BE49-F238E27FC236}">
                  <a16:creationId xmlns:a16="http://schemas.microsoft.com/office/drawing/2014/main" xmlns="" id="{47C41B0E-9137-4D69-82FB-225CFE2FA9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98432" y="4286783"/>
              <a:ext cx="2814077" cy="977979"/>
              <a:chOff x="4235014" y="1474133"/>
              <a:chExt cx="3730944" cy="1360338"/>
            </a:xfrm>
          </p:grpSpPr>
          <p:sp>
            <p:nvSpPr>
              <p:cNvPr id="47" name="Rectangle 6">
                <a:extLst>
                  <a:ext uri="{FF2B5EF4-FFF2-40B4-BE49-F238E27FC236}">
                    <a16:creationId xmlns:a16="http://schemas.microsoft.com/office/drawing/2014/main" xmlns="" id="{E18AC4F4-5E91-4E03-B390-A3E6C8BD0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1460" y="2476759"/>
                <a:ext cx="1714498" cy="357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  <a:sym typeface="Open Sans" charset="0"/>
                  </a:rPr>
                  <a:t>Web-</a:t>
                </a:r>
                <a:r>
                  <a:rPr lang="ru-RU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  <a:sym typeface="Open Sans" charset="0"/>
                  </a:rPr>
                  <a:t>геосервисы</a:t>
                </a:r>
              </a:p>
            </p:txBody>
          </p:sp>
          <p:grpSp>
            <p:nvGrpSpPr>
              <p:cNvPr id="48" name="Группа 39">
                <a:extLst>
                  <a:ext uri="{FF2B5EF4-FFF2-40B4-BE49-F238E27FC236}">
                    <a16:creationId xmlns:a16="http://schemas.microsoft.com/office/drawing/2014/main" xmlns="" id="{EB25B1D6-21D2-4E88-BF02-B9191CA99F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35014" y="1474133"/>
                <a:ext cx="2865420" cy="1114443"/>
                <a:chOff x="4235014" y="1474133"/>
                <a:chExt cx="2865420" cy="1114442"/>
              </a:xfrm>
            </p:grpSpPr>
            <p:grpSp>
              <p:nvGrpSpPr>
                <p:cNvPr id="49" name="Группа 16">
                  <a:extLst>
                    <a:ext uri="{FF2B5EF4-FFF2-40B4-BE49-F238E27FC236}">
                      <a16:creationId xmlns:a16="http://schemas.microsoft.com/office/drawing/2014/main" xmlns="" id="{B950652D-9C30-42CF-87C1-6A6B3D59154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01390" y="1474133"/>
                  <a:ext cx="1399044" cy="1114442"/>
                  <a:chOff x="7525902" y="4937027"/>
                  <a:chExt cx="1581527" cy="1259803"/>
                </a:xfrm>
              </p:grpSpPr>
              <p:pic>
                <p:nvPicPr>
                  <p:cNvPr id="51" name="Picture 2" descr="C:\Users\Anna\Pictures\BlueGlobe.png">
                    <a:extLst>
                      <a:ext uri="{FF2B5EF4-FFF2-40B4-BE49-F238E27FC236}">
                        <a16:creationId xmlns:a16="http://schemas.microsoft.com/office/drawing/2014/main" xmlns="" id="{FFBDFB5E-A46E-460B-9656-935760A847D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525902" y="4937027"/>
                    <a:ext cx="987774" cy="98777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2" name="Picture 3" descr="F:\Аня\новости\hi-tech\картинки\folder.png">
                    <a:extLst>
                      <a:ext uri="{FF2B5EF4-FFF2-40B4-BE49-F238E27FC236}">
                        <a16:creationId xmlns:a16="http://schemas.microsoft.com/office/drawing/2014/main" xmlns="" id="{AFD36D91-A8A4-4013-A989-7108081444A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flipH="1">
                    <a:off x="8102174" y="5191570"/>
                    <a:ext cx="1005255" cy="10052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50" name="Rectangle 6">
                  <a:extLst>
                    <a:ext uri="{FF2B5EF4-FFF2-40B4-BE49-F238E27FC236}">
                      <a16:creationId xmlns:a16="http://schemas.microsoft.com/office/drawing/2014/main" xmlns="" id="{F8B2A6C6-E618-4B21-91D0-2D2C89A0C8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014" y="2010277"/>
                  <a:ext cx="1256306" cy="3560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ru-RU" sz="13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  <a:sym typeface="Open Sans" charset="0"/>
                    </a:rPr>
                    <a:t>Открытые</a:t>
                  </a:r>
                  <a:endParaRPr lang="en-US" sz="13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  <a:sym typeface="Open Sans" charset="0"/>
                  </a:endParaRPr>
                </a:p>
              </p:txBody>
            </p:sp>
          </p:grpSp>
        </p:grpSp>
        <p:grpSp>
          <p:nvGrpSpPr>
            <p:cNvPr id="16" name="Группа 49">
              <a:extLst>
                <a:ext uri="{FF2B5EF4-FFF2-40B4-BE49-F238E27FC236}">
                  <a16:creationId xmlns:a16="http://schemas.microsoft.com/office/drawing/2014/main" xmlns="" id="{692E4A08-611E-4CA7-B9D0-7BC4CE85CD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9638" y="5624897"/>
              <a:ext cx="3089270" cy="791208"/>
              <a:chOff x="2588442" y="1839711"/>
              <a:chExt cx="4565960" cy="1225794"/>
            </a:xfrm>
          </p:grpSpPr>
          <p:sp>
            <p:nvSpPr>
              <p:cNvPr id="41" name="Rectangle 6">
                <a:extLst>
                  <a:ext uri="{FF2B5EF4-FFF2-40B4-BE49-F238E27FC236}">
                    <a16:creationId xmlns:a16="http://schemas.microsoft.com/office/drawing/2014/main" xmlns="" id="{B1E1DCB4-F441-4663-9245-C9C1714A6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118" y="1839711"/>
                <a:ext cx="3513284" cy="1125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ru-RU" sz="13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  <a:sym typeface="Open Sans" charset="0"/>
                  </a:rPr>
                  <a:t>Сервер пространственных данных – ГИС-сервер</a:t>
                </a:r>
                <a:endPara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Open Sans" charset="0"/>
                </a:endParaRPr>
              </a:p>
            </p:txBody>
          </p:sp>
          <p:grpSp>
            <p:nvGrpSpPr>
              <p:cNvPr id="42" name="Группа 33">
                <a:extLst>
                  <a:ext uri="{FF2B5EF4-FFF2-40B4-BE49-F238E27FC236}">
                    <a16:creationId xmlns:a16="http://schemas.microsoft.com/office/drawing/2014/main" xmlns="" id="{674CC66A-9AAB-4A5C-BB98-CC988C20F2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88442" y="1840968"/>
                <a:ext cx="1277563" cy="1224537"/>
                <a:chOff x="2588442" y="1840968"/>
                <a:chExt cx="1277563" cy="1224537"/>
              </a:xfrm>
            </p:grpSpPr>
            <p:grpSp>
              <p:nvGrpSpPr>
                <p:cNvPr id="43" name="Группа 17">
                  <a:extLst>
                    <a:ext uri="{FF2B5EF4-FFF2-40B4-BE49-F238E27FC236}">
                      <a16:creationId xmlns:a16="http://schemas.microsoft.com/office/drawing/2014/main" xmlns="" id="{A61A6A0A-75E8-4F42-8451-91BA8290D38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88442" y="1840968"/>
                  <a:ext cx="1178170" cy="1224537"/>
                  <a:chOff x="7243393" y="1851251"/>
                  <a:chExt cx="1331845" cy="1384259"/>
                </a:xfrm>
              </p:grpSpPr>
              <p:pic>
                <p:nvPicPr>
                  <p:cNvPr id="45" name="Picture 11" descr="F:\Аня\презентации\platforma\комп.png">
                    <a:extLst>
                      <a:ext uri="{FF2B5EF4-FFF2-40B4-BE49-F238E27FC236}">
                        <a16:creationId xmlns:a16="http://schemas.microsoft.com/office/drawing/2014/main" xmlns="" id="{DD02B87B-2F88-47DA-8CF1-2AF373196F2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 r="69221"/>
                  <a:stretch>
                    <a:fillRect/>
                  </a:stretch>
                </p:blipFill>
                <p:spPr bwMode="auto">
                  <a:xfrm>
                    <a:off x="7243393" y="1851251"/>
                    <a:ext cx="559375" cy="1077779"/>
                  </a:xfrm>
                  <a:prstGeom prst="rect">
                    <a:avLst/>
                  </a:prstGeom>
                  <a:noFill/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pic>
                <p:nvPicPr>
                  <p:cNvPr id="46" name="Picture 3" descr="F:\Аня\новости\hi-tech\картинки\folder.png">
                    <a:extLst>
                      <a:ext uri="{FF2B5EF4-FFF2-40B4-BE49-F238E27FC236}">
                        <a16:creationId xmlns:a16="http://schemas.microsoft.com/office/drawing/2014/main" xmlns="" id="{E890FABE-F741-471E-8437-A90D63419F57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flipH="1">
                    <a:off x="7376864" y="2037128"/>
                    <a:ext cx="1198374" cy="119838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44" name="Picture 4" descr="F:\Аня\новости\hi-tech\картинки\lock.png">
                  <a:extLst>
                    <a:ext uri="{FF2B5EF4-FFF2-40B4-BE49-F238E27FC236}">
                      <a16:creationId xmlns:a16="http://schemas.microsoft.com/office/drawing/2014/main" xmlns="" id="{4BAAEDCE-BE24-4514-B92B-35A92D15080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43212" y="2405287"/>
                  <a:ext cx="622793" cy="6227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7" name="Группа 40">
              <a:extLst>
                <a:ext uri="{FF2B5EF4-FFF2-40B4-BE49-F238E27FC236}">
                  <a16:creationId xmlns:a16="http://schemas.microsoft.com/office/drawing/2014/main" xmlns="" id="{667B089B-D575-42D4-A3E4-F9EAA770FD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05131" y="5630736"/>
              <a:ext cx="2121962" cy="767564"/>
              <a:chOff x="4722427" y="2569475"/>
              <a:chExt cx="2813348" cy="1067854"/>
            </a:xfrm>
          </p:grpSpPr>
          <p:grpSp>
            <p:nvGrpSpPr>
              <p:cNvPr id="36" name="Группа 18">
                <a:extLst>
                  <a:ext uri="{FF2B5EF4-FFF2-40B4-BE49-F238E27FC236}">
                    <a16:creationId xmlns:a16="http://schemas.microsoft.com/office/drawing/2014/main" xmlns="" id="{77A6811E-0821-47F4-B07D-EFE2319E6D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07650" y="2671578"/>
                <a:ext cx="1228125" cy="965751"/>
                <a:chOff x="-1053913" y="1392500"/>
                <a:chExt cx="1388315" cy="1091718"/>
              </a:xfrm>
            </p:grpSpPr>
            <p:pic>
              <p:nvPicPr>
                <p:cNvPr id="39" name="Picture 2" descr="C:\Users\Anna\Pictures\BlueGlobe.png">
                  <a:extLst>
                    <a:ext uri="{FF2B5EF4-FFF2-40B4-BE49-F238E27FC236}">
                      <a16:creationId xmlns:a16="http://schemas.microsoft.com/office/drawing/2014/main" xmlns="" id="{97CC6757-DAFA-45F7-BB30-6E824384165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053913" y="1392500"/>
                  <a:ext cx="1012359" cy="10123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12" descr="F:\Аня\новости\hi-tech\картинки\type-list.png">
                  <a:extLst>
                    <a:ext uri="{FF2B5EF4-FFF2-40B4-BE49-F238E27FC236}">
                      <a16:creationId xmlns:a16="http://schemas.microsoft.com/office/drawing/2014/main" xmlns="" id="{8B06BBDE-40B5-4A2A-80AE-F795E5B26FC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446158" y="1703652"/>
                  <a:ext cx="780560" cy="7805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7" name="Rectangle 6">
                <a:extLst>
                  <a:ext uri="{FF2B5EF4-FFF2-40B4-BE49-F238E27FC236}">
                    <a16:creationId xmlns:a16="http://schemas.microsoft.com/office/drawing/2014/main" xmlns="" id="{DAEBDF70-9F7F-4514-A786-F8D775172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427" y="2569475"/>
                <a:ext cx="1363862" cy="3577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ru-RU" sz="13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  <a:sym typeface="Open Sans" charset="0"/>
                  </a:rPr>
                  <a:t>Закрытые</a:t>
                </a:r>
                <a:endPara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Open Sans" charset="0"/>
                </a:endParaRPr>
              </a:p>
            </p:txBody>
          </p:sp>
          <p:pic>
            <p:nvPicPr>
              <p:cNvPr id="38" name="Picture 4" descr="F:\Аня\новости\hi-tech\картинки\lock.png">
                <a:extLst>
                  <a:ext uri="{FF2B5EF4-FFF2-40B4-BE49-F238E27FC236}">
                    <a16:creationId xmlns:a16="http://schemas.microsoft.com/office/drawing/2014/main" xmlns="" id="{98E7E816-E879-4CBC-8BA6-F39930C1BF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29454" y="2970089"/>
                <a:ext cx="630916" cy="630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8" name="Picture 2" descr="D:\   РЕКЛАМА-ПОЛИГРАФИЯ\ПРЕЗЕНТАЦИИ\ГИП ПАНОРАМА\картинки\01.png">
              <a:extLst>
                <a:ext uri="{FF2B5EF4-FFF2-40B4-BE49-F238E27FC236}">
                  <a16:creationId xmlns:a16="http://schemas.microsoft.com/office/drawing/2014/main" xmlns="" id="{3711E4BC-EDDB-4030-AE05-852F0CC954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30" t="98" r="230" b="3828"/>
            <a:stretch>
              <a:fillRect/>
            </a:stretch>
          </p:blipFill>
          <p:spPr bwMode="auto">
            <a:xfrm>
              <a:off x="4952418" y="4499825"/>
              <a:ext cx="2520639" cy="1916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2">
              <a:extLst>
                <a:ext uri="{FF2B5EF4-FFF2-40B4-BE49-F238E27FC236}">
                  <a16:creationId xmlns:a16="http://schemas.microsoft.com/office/drawing/2014/main" xmlns="" id="{F280CF9A-AD34-4E63-9883-4D8D9BE0F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7914" y="3433232"/>
              <a:ext cx="1489788" cy="778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Рисунок 4">
              <a:extLst>
                <a:ext uri="{FF2B5EF4-FFF2-40B4-BE49-F238E27FC236}">
                  <a16:creationId xmlns:a16="http://schemas.microsoft.com/office/drawing/2014/main" xmlns="" id="{9A546174-707E-454A-894C-FE16D11FA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2557" y="3160985"/>
              <a:ext cx="1648598" cy="809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Рисунок 5">
              <a:extLst>
                <a:ext uri="{FF2B5EF4-FFF2-40B4-BE49-F238E27FC236}">
                  <a16:creationId xmlns:a16="http://schemas.microsoft.com/office/drawing/2014/main" xmlns="" id="{FBC9D75C-33E5-436D-998E-ECBA19264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1636" y="3231135"/>
              <a:ext cx="1225105" cy="688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Рисунок 4095">
              <a:extLst>
                <a:ext uri="{FF2B5EF4-FFF2-40B4-BE49-F238E27FC236}">
                  <a16:creationId xmlns:a16="http://schemas.microsoft.com/office/drawing/2014/main" xmlns="" id="{8593C1BA-EE1F-4E68-9357-B77D5C747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6356"/>
                      </a14:imgEffect>
                      <a14:imgEffect>
                        <a14:saturation sat="64000"/>
                      </a14:imgEffect>
                      <a14:imgEffect>
                        <a14:brightnessContrast bright="1000" contrast="1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4724" y="3446294"/>
              <a:ext cx="1996468" cy="93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xmlns="" id="{AF546699-ACB9-4D56-93EF-F6CEBBCF880E}"/>
                </a:ext>
              </a:extLst>
            </p:cNvPr>
            <p:cNvSpPr/>
            <p:nvPr/>
          </p:nvSpPr>
          <p:spPr>
            <a:xfrm>
              <a:off x="5876589" y="4600880"/>
              <a:ext cx="712982" cy="708503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D3AE860B-1E58-440E-8565-F38048C585F6}"/>
                </a:ext>
              </a:extLst>
            </p:cNvPr>
            <p:cNvSpPr/>
            <p:nvPr/>
          </p:nvSpPr>
          <p:spPr>
            <a:xfrm>
              <a:off x="5195528" y="5276716"/>
              <a:ext cx="2011167" cy="448693"/>
            </a:xfrm>
            <a:prstGeom prst="rect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трелка: вниз 54">
              <a:extLst>
                <a:ext uri="{FF2B5EF4-FFF2-40B4-BE49-F238E27FC236}">
                  <a16:creationId xmlns:a16="http://schemas.microsoft.com/office/drawing/2014/main" xmlns="" id="{ACEBF2F0-5BC9-4B0D-89D0-F3C523F8C12D}"/>
                </a:ext>
              </a:extLst>
            </p:cNvPr>
            <p:cNvSpPr/>
            <p:nvPr/>
          </p:nvSpPr>
          <p:spPr>
            <a:xfrm rot="6272589">
              <a:off x="4522002" y="4062427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трелка: вниз 55">
              <a:extLst>
                <a:ext uri="{FF2B5EF4-FFF2-40B4-BE49-F238E27FC236}">
                  <a16:creationId xmlns:a16="http://schemas.microsoft.com/office/drawing/2014/main" xmlns="" id="{AFA29BAC-21B8-4686-AECF-7E49AF1EE171}"/>
                </a:ext>
              </a:extLst>
            </p:cNvPr>
            <p:cNvSpPr/>
            <p:nvPr/>
          </p:nvSpPr>
          <p:spPr>
            <a:xfrm rot="8009087">
              <a:off x="5436933" y="3883893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трелка: вниз 56">
              <a:extLst>
                <a:ext uri="{FF2B5EF4-FFF2-40B4-BE49-F238E27FC236}">
                  <a16:creationId xmlns:a16="http://schemas.microsoft.com/office/drawing/2014/main" xmlns="" id="{F385EFC1-BABD-4D8B-8EC3-6D864367835D}"/>
                </a:ext>
              </a:extLst>
            </p:cNvPr>
            <p:cNvSpPr/>
            <p:nvPr/>
          </p:nvSpPr>
          <p:spPr>
            <a:xfrm rot="13031594">
              <a:off x="6768485" y="3884669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трелка: вниз 57">
              <a:extLst>
                <a:ext uri="{FF2B5EF4-FFF2-40B4-BE49-F238E27FC236}">
                  <a16:creationId xmlns:a16="http://schemas.microsoft.com/office/drawing/2014/main" xmlns="" id="{93E946E3-B180-42E1-BF69-626EABC5F54A}"/>
                </a:ext>
              </a:extLst>
            </p:cNvPr>
            <p:cNvSpPr/>
            <p:nvPr/>
          </p:nvSpPr>
          <p:spPr>
            <a:xfrm rot="14612845">
              <a:off x="7753416" y="3996310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трелка: вниз 58">
              <a:extLst>
                <a:ext uri="{FF2B5EF4-FFF2-40B4-BE49-F238E27FC236}">
                  <a16:creationId xmlns:a16="http://schemas.microsoft.com/office/drawing/2014/main" xmlns="" id="{711325AD-B0BA-4835-921F-504803A2F081}"/>
                </a:ext>
              </a:extLst>
            </p:cNvPr>
            <p:cNvSpPr/>
            <p:nvPr/>
          </p:nvSpPr>
          <p:spPr>
            <a:xfrm rot="5989973">
              <a:off x="4522002" y="4697052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Стрелка: вниз 59">
              <a:extLst>
                <a:ext uri="{FF2B5EF4-FFF2-40B4-BE49-F238E27FC236}">
                  <a16:creationId xmlns:a16="http://schemas.microsoft.com/office/drawing/2014/main" xmlns="" id="{4A86C025-D4A4-463A-9D51-0A700278FCF9}"/>
                </a:ext>
              </a:extLst>
            </p:cNvPr>
            <p:cNvSpPr/>
            <p:nvPr/>
          </p:nvSpPr>
          <p:spPr>
            <a:xfrm rot="14975431">
              <a:off x="7753416" y="4641895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Стрелка: вниз 61">
              <a:extLst>
                <a:ext uri="{FF2B5EF4-FFF2-40B4-BE49-F238E27FC236}">
                  <a16:creationId xmlns:a16="http://schemas.microsoft.com/office/drawing/2014/main" xmlns="" id="{5DBB0A76-CEC6-4C16-9122-784A05C891DB}"/>
                </a:ext>
              </a:extLst>
            </p:cNvPr>
            <p:cNvSpPr/>
            <p:nvPr/>
          </p:nvSpPr>
          <p:spPr>
            <a:xfrm rot="4344613">
              <a:off x="4522002" y="5267737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трелка: вниз 62">
              <a:extLst>
                <a:ext uri="{FF2B5EF4-FFF2-40B4-BE49-F238E27FC236}">
                  <a16:creationId xmlns:a16="http://schemas.microsoft.com/office/drawing/2014/main" xmlns="" id="{B3362B22-9E43-45A5-89F3-440A63B3B0E0}"/>
                </a:ext>
              </a:extLst>
            </p:cNvPr>
            <p:cNvSpPr/>
            <p:nvPr/>
          </p:nvSpPr>
          <p:spPr>
            <a:xfrm rot="17442425">
              <a:off x="7753416" y="5282444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3" name="Рисунок 4096">
              <a:extLst>
                <a:ext uri="{FF2B5EF4-FFF2-40B4-BE49-F238E27FC236}">
                  <a16:creationId xmlns:a16="http://schemas.microsoft.com/office/drawing/2014/main" xmlns="" id="{714DF1B9-0CBF-4800-9D67-D0BCA1D77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2625" y="4559459"/>
              <a:ext cx="2410561" cy="1272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Стрелка: вниз 63">
              <a:extLst>
                <a:ext uri="{FF2B5EF4-FFF2-40B4-BE49-F238E27FC236}">
                  <a16:creationId xmlns:a16="http://schemas.microsoft.com/office/drawing/2014/main" xmlns="" id="{41C1DFAC-D543-4E91-9862-71FE18E27A0D}"/>
                </a:ext>
              </a:extLst>
            </p:cNvPr>
            <p:cNvSpPr/>
            <p:nvPr/>
          </p:nvSpPr>
          <p:spPr>
            <a:xfrm rot="17662797">
              <a:off x="9349817" y="4751882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Стрелка: вниз 64">
              <a:extLst>
                <a:ext uri="{FF2B5EF4-FFF2-40B4-BE49-F238E27FC236}">
                  <a16:creationId xmlns:a16="http://schemas.microsoft.com/office/drawing/2014/main" xmlns="" id="{9704FC9C-59AF-4EBF-BE3B-18E0745F2C36}"/>
                </a:ext>
              </a:extLst>
            </p:cNvPr>
            <p:cNvSpPr/>
            <p:nvPr/>
          </p:nvSpPr>
          <p:spPr>
            <a:xfrm rot="14975431">
              <a:off x="9349817" y="5299135"/>
              <a:ext cx="136255" cy="619634"/>
            </a:xfrm>
            <a:prstGeom prst="downArrow">
              <a:avLst>
                <a:gd name="adj1" fmla="val 30952"/>
                <a:gd name="adj2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7228308" y="1192516"/>
            <a:ext cx="4616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Различные платформы должны интегрироваться друг с другом на основе информационных протоколов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1413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10A2C5AC-69AA-45D1-B767-25C784101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809B8BA-F60F-4DC2-83CE-DD97246FEE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" r="18723" b="10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A5118262-E6FC-4428-BC0E-602A5C6D533C}"/>
              </a:ext>
            </a:extLst>
          </p:cNvPr>
          <p:cNvSpPr>
            <a:spLocks/>
          </p:cNvSpPr>
          <p:nvPr/>
        </p:nvSpPr>
        <p:spPr bwMode="auto">
          <a:xfrm>
            <a:off x="495213" y="2114414"/>
            <a:ext cx="5447382" cy="25936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"/>
              </a:rPr>
              <a:t>Основным направлением деятельности компании является разработка программного обеспечения и архитектура геоинформационных систем, которые используются в различных отраслях народного хозяйства и обороны страны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Open San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C298322-3BBD-4069-A0FE-3A0CA83C4A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9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2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14" y="5238759"/>
            <a:ext cx="1074917" cy="1074917"/>
          </a:xfrm>
          <a:prstGeom prst="rect">
            <a:avLst/>
          </a:prstGeom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9A56E8C-991E-449D-A22D-CBE4A91602A6}"/>
              </a:ext>
            </a:extLst>
          </p:cNvPr>
          <p:cNvSpPr txBox="1"/>
          <p:nvPr/>
        </p:nvSpPr>
        <p:spPr>
          <a:xfrm>
            <a:off x="1718686" y="5428487"/>
            <a:ext cx="15002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gisinfo.ru</a:t>
            </a:r>
            <a:endParaRPr lang="ru-RU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gisinfo.net</a:t>
            </a:r>
          </a:p>
          <a:p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ea typeface="Meiryo UI" pitchFamily="34" charset="-128"/>
              <a:cs typeface="Segoe UI" panose="020B0502040204020203" pitchFamily="34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6B6CA180-588B-4BA2-9F44-A3B29E23B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25" y="544324"/>
            <a:ext cx="4050212" cy="84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xmlns="" id="{6B36C251-039B-441E-8502-7C70F088B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17" y="1621687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xmlns="" id="{F9767C73-6CF8-468F-85D5-975C1D931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118" y="1636542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>
            <a:extLst>
              <a:ext uri="{FF2B5EF4-FFF2-40B4-BE49-F238E27FC236}">
                <a16:creationId xmlns:a16="http://schemas.microsoft.com/office/drawing/2014/main" xmlns="" id="{A96536C0-B8B0-463B-9CC6-B3CFE6581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031" y="1636542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>
            <a:extLst>
              <a:ext uri="{FF2B5EF4-FFF2-40B4-BE49-F238E27FC236}">
                <a16:creationId xmlns:a16="http://schemas.microsoft.com/office/drawing/2014/main" xmlns="" id="{3A6C8AD1-D823-41FD-870C-D0BCE6878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7428" y="1636542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>
            <a:extLst>
              <a:ext uri="{FF2B5EF4-FFF2-40B4-BE49-F238E27FC236}">
                <a16:creationId xmlns:a16="http://schemas.microsoft.com/office/drawing/2014/main" xmlns="" id="{AF1EE82E-DDDC-430C-AAA0-ED3958B98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17" y="3206003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8">
            <a:extLst>
              <a:ext uri="{FF2B5EF4-FFF2-40B4-BE49-F238E27FC236}">
                <a16:creationId xmlns:a16="http://schemas.microsoft.com/office/drawing/2014/main" xmlns="" id="{F1607AB7-F12C-4F69-8D15-5939B344C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189" y="3206003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>
            <a:extLst>
              <a:ext uri="{FF2B5EF4-FFF2-40B4-BE49-F238E27FC236}">
                <a16:creationId xmlns:a16="http://schemas.microsoft.com/office/drawing/2014/main" xmlns="" id="{18FAF225-16F1-4825-9ACC-55715BD8A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847" y="3206003"/>
            <a:ext cx="1208304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0">
            <a:extLst>
              <a:ext uri="{FF2B5EF4-FFF2-40B4-BE49-F238E27FC236}">
                <a16:creationId xmlns:a16="http://schemas.microsoft.com/office/drawing/2014/main" xmlns="" id="{65F7B709-4646-40C4-8882-0B994C15C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28" y="3206003"/>
            <a:ext cx="1213338" cy="121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B8D20E3-AD71-421F-A99A-EBACC52F6ADD}"/>
              </a:ext>
            </a:extLst>
          </p:cNvPr>
          <p:cNvSpPr txBox="1"/>
          <p:nvPr/>
        </p:nvSpPr>
        <p:spPr>
          <a:xfrm>
            <a:off x="7792162" y="4775464"/>
            <a:ext cx="39952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АО КБ «Панорама»</a:t>
            </a:r>
          </a:p>
          <a:p>
            <a:pPr algn="r"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105005, Россия, г. Москва,</a:t>
            </a:r>
          </a:p>
          <a:p>
            <a:pPr algn="r"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 ул. Бауманская,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 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д.7, стр.1, оф. 229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тел.: +7 (495) 739-0245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факс: +7 (495) 739-0244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Light" charset="0"/>
              </a:rPr>
              <a:t>panorama@gisinfo.ru</a:t>
            </a:r>
          </a:p>
        </p:txBody>
      </p:sp>
    </p:spTree>
    <p:extLst>
      <p:ext uri="{BB962C8B-B14F-4D97-AF65-F5344CB8AC3E}">
        <p14:creationId xmlns:p14="http://schemas.microsoft.com/office/powerpoint/2010/main" val="1207991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F7E2319-6B75-4CE5-B74C-0C4F450AE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3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BE6E1AA-AF84-4FDF-977E-D3F31B925457}"/>
              </a:ext>
            </a:extLst>
          </p:cNvPr>
          <p:cNvSpPr txBox="1"/>
          <p:nvPr/>
        </p:nvSpPr>
        <p:spPr>
          <a:xfrm>
            <a:off x="8850638" y="3620927"/>
            <a:ext cx="207537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Кластеризация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8CDBAB8-03C3-4AB2-9359-FA372B33C82A}"/>
              </a:ext>
            </a:extLst>
          </p:cNvPr>
          <p:cNvSpPr txBox="1"/>
          <p:nvPr/>
        </p:nvSpPr>
        <p:spPr>
          <a:xfrm>
            <a:off x="954924" y="948012"/>
            <a:ext cx="39454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Метеоданные (относительная влажность)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92F119C-75E9-48F7-A7EA-6F0CEC5DFFA2}"/>
              </a:ext>
            </a:extLst>
          </p:cNvPr>
          <p:cNvSpPr txBox="1"/>
          <p:nvPr/>
        </p:nvSpPr>
        <p:spPr>
          <a:xfrm>
            <a:off x="7711452" y="948012"/>
            <a:ext cx="40568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движения транспорта (самолёты)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6EB15F7-36E8-44C3-A19B-5C252B52229C}"/>
              </a:ext>
            </a:extLst>
          </p:cNvPr>
          <p:cNvSpPr txBox="1"/>
          <p:nvPr/>
        </p:nvSpPr>
        <p:spPr>
          <a:xfrm>
            <a:off x="1800032" y="3620927"/>
            <a:ext cx="20517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Панорама (улица)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3031CB-DE94-47C7-9CB0-7AA8DAED3A1E}"/>
              </a:ext>
            </a:extLst>
          </p:cNvPr>
          <p:cNvSpPr txBox="1"/>
          <p:nvPr/>
        </p:nvSpPr>
        <p:spPr>
          <a:xfrm>
            <a:off x="5315087" y="2078133"/>
            <a:ext cx="13729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 объекта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6D37F527-FF95-4918-8F18-B51AD04C9D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4" y="3988056"/>
            <a:ext cx="4319613" cy="219580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E41EDD48-E5CC-4665-A543-5E8796B939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4" y="1320856"/>
            <a:ext cx="4046009" cy="219580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C85A0B92-51F0-422F-B502-F11A66A5EF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697" y="1318447"/>
            <a:ext cx="4319612" cy="220062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E2763566-1EE6-416F-B31F-617F481A43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22" y="2435311"/>
            <a:ext cx="4046009" cy="209043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4" name="Заголовок 9">
            <a:extLst>
              <a:ext uri="{FF2B5EF4-FFF2-40B4-BE49-F238E27FC236}">
                <a16:creationId xmlns:a16="http://schemas.microsoft.com/office/drawing/2014/main" xmlns="" id="{22F99D66-97C1-4B2A-8CF5-51A041A4D962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9130993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Современные формы получения пространственных данных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DCBBEDA-6B07-4C52-99BB-A12E643B89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284" y="3968750"/>
            <a:ext cx="4484841" cy="220520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51758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5B9CACF-1CFB-44C4-9F47-5378561A7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4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B43E8A7-3B99-4104-BF80-6B4D933B948B}"/>
              </a:ext>
            </a:extLst>
          </p:cNvPr>
          <p:cNvSpPr txBox="1"/>
          <p:nvPr/>
        </p:nvSpPr>
        <p:spPr>
          <a:xfrm>
            <a:off x="402475" y="788610"/>
            <a:ext cx="111951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Развивается отдельное направление для тематического представления пространственных объектов и их свойств –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дашборды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Виджеты, входящие в их состав обеспечивают комплексное отображение для сравнительного анализа различных вариантов отображения данных: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E35DE61-C6D7-4AE6-9BFD-62B0E7E08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613" y="4375130"/>
            <a:ext cx="3961870" cy="215014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BE82C5-B813-48C6-A419-231DF718AEB1}"/>
              </a:ext>
            </a:extLst>
          </p:cNvPr>
          <p:cNvSpPr txBox="1"/>
          <p:nvPr/>
        </p:nvSpPr>
        <p:spPr>
          <a:xfrm>
            <a:off x="1240517" y="1574093"/>
            <a:ext cx="43009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Индикация состояния объектов по принципу светофора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B00C20E-8D0C-4143-B28D-BBAE9D39C71D}"/>
              </a:ext>
            </a:extLst>
          </p:cNvPr>
          <p:cNvSpPr txBox="1"/>
          <p:nvPr/>
        </p:nvSpPr>
        <p:spPr>
          <a:xfrm>
            <a:off x="1562583" y="4082239"/>
            <a:ext cx="34883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Сравнительные диаграммы свойств объектов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AFFB5C5F-C00E-4D5E-8CE6-C3DBE254186D}"/>
              </a:ext>
            </a:extLst>
          </p:cNvPr>
          <p:cNvSpPr txBox="1"/>
          <p:nvPr/>
        </p:nvSpPr>
        <p:spPr>
          <a:xfrm>
            <a:off x="6519918" y="4072369"/>
            <a:ext cx="50137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Тепловые карты плотности объектов или значений их атрибутов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1193A567-BE7C-4938-893F-DE89BB1F3D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655" y="1868161"/>
            <a:ext cx="3961869" cy="21501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3C27976-151C-435D-873E-948AE8A2147D}"/>
              </a:ext>
            </a:extLst>
          </p:cNvPr>
          <p:cNvSpPr txBox="1"/>
          <p:nvPr/>
        </p:nvSpPr>
        <p:spPr>
          <a:xfrm>
            <a:off x="5825968" y="1374010"/>
            <a:ext cx="63660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Кастомизация карты по запросам (топография – автодороги – железные дороги – населенные пункты – сельское хозяйство – лесоустройство – гидрографическая сеть)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Заголовок 9">
            <a:extLst>
              <a:ext uri="{FF2B5EF4-FFF2-40B4-BE49-F238E27FC236}">
                <a16:creationId xmlns:a16="http://schemas.microsoft.com/office/drawing/2014/main" xmlns="" id="{F4D8385E-7FF4-4EF7-9723-090E7B890137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9130993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Тематическое представление пространственных данных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BA83DFC-CF13-46CB-A3A0-06A46AB502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035" y="1883585"/>
            <a:ext cx="3905027" cy="211929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A0E6D9B-E283-4E76-9B76-22B1560655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192" y="4355799"/>
            <a:ext cx="3586090" cy="218880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38744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174E888-2FAF-4CB4-94FB-DD957238E7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30" y="4088366"/>
            <a:ext cx="4389676" cy="237774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2032579-83E4-4A20-B95D-E8F2A657FE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767" y="1245552"/>
            <a:ext cx="4370381" cy="23718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1F9FFBC-F829-47B2-99DA-FE5565F16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5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0055E29-ADFF-4F51-BF49-0D2F339C8C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352" y="3048910"/>
            <a:ext cx="4271072" cy="23179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A9D089A-6A1B-4952-AEC2-7D3CF43DC65F}"/>
              </a:ext>
            </a:extLst>
          </p:cNvPr>
          <p:cNvSpPr txBox="1"/>
          <p:nvPr/>
        </p:nvSpPr>
        <p:spPr>
          <a:xfrm>
            <a:off x="7063900" y="6519475"/>
            <a:ext cx="44109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Гексагональная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сеть для комплексной оценки территории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4542CCB-1C47-4CA4-8B02-DA6D40DE6308}"/>
              </a:ext>
            </a:extLst>
          </p:cNvPr>
          <p:cNvSpPr txBox="1"/>
          <p:nvPr/>
        </p:nvSpPr>
        <p:spPr>
          <a:xfrm>
            <a:off x="996395" y="882490"/>
            <a:ext cx="34906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Графики изменения показателей наблюдения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A80BB4E-BB82-49FF-A054-310291A65A08}"/>
              </a:ext>
            </a:extLst>
          </p:cNvPr>
          <p:cNvSpPr txBox="1"/>
          <p:nvPr/>
        </p:nvSpPr>
        <p:spPr>
          <a:xfrm>
            <a:off x="996395" y="6503679"/>
            <a:ext cx="34191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Временные ряды данных (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ГГД-мониторинг)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C63181D-FDCC-46C5-AC1A-B66BBDF36F24}"/>
              </a:ext>
            </a:extLst>
          </p:cNvPr>
          <p:cNvSpPr txBox="1"/>
          <p:nvPr/>
        </p:nvSpPr>
        <p:spPr>
          <a:xfrm>
            <a:off x="7487582" y="882490"/>
            <a:ext cx="38363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Цветовые полигоны по свойствам объектов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Заголовок 9">
            <a:extLst>
              <a:ext uri="{FF2B5EF4-FFF2-40B4-BE49-F238E27FC236}">
                <a16:creationId xmlns:a16="http://schemas.microsoft.com/office/drawing/2014/main" xmlns="" id="{F1AFF90D-EA14-45AA-95A0-073D675C70AA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9130993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Тематическое представление пространственных данных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365125F-29B4-43D5-83DF-78EB9F9FE2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082"/>
          <a:stretch/>
        </p:blipFill>
        <p:spPr>
          <a:xfrm>
            <a:off x="6959136" y="4160470"/>
            <a:ext cx="4431012" cy="23021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0FBA4FC-FF02-4B51-95C8-52DCD9478D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30" y="1249026"/>
            <a:ext cx="4389676" cy="230229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056485" y="2743552"/>
            <a:ext cx="18076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Затопление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местности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0610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3160C26F-75CF-4DA7-B405-5C1CE050D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6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7E6F46D-3C12-4B4B-8FC8-9E3031AE0163}"/>
              </a:ext>
            </a:extLst>
          </p:cNvPr>
          <p:cNvSpPr txBox="1"/>
          <p:nvPr/>
        </p:nvSpPr>
        <p:spPr>
          <a:xfrm>
            <a:off x="395088" y="742585"/>
            <a:ext cx="113330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Анализ окружающего мира в 3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виде значительно повышает восприятие и наглядность информации</a:t>
            </a:r>
            <a:endParaRPr lang="ru-RU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22D1804-0787-4E82-AE80-D1C52AAFFB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56" y="1697985"/>
            <a:ext cx="3504203" cy="21444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B460B4C-758E-4994-9F7E-CE7A561EF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169" y="1697985"/>
            <a:ext cx="3796304" cy="21444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42E1943-452F-4506-8E55-3A995AD1E0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892" y="4274331"/>
            <a:ext cx="3646331" cy="21444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44CC08A-9F51-4848-AAAF-8B0F238AF4EB}"/>
              </a:ext>
            </a:extLst>
          </p:cNvPr>
          <p:cNvSpPr txBox="1"/>
          <p:nvPr/>
        </p:nvSpPr>
        <p:spPr>
          <a:xfrm>
            <a:off x="1321190" y="1365322"/>
            <a:ext cx="399580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Ландшафтные карты моделей рельефа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544B38E-9461-4BDC-A92E-BC60C9D89AB0}"/>
              </a:ext>
            </a:extLst>
          </p:cNvPr>
          <p:cNvSpPr txBox="1"/>
          <p:nvPr/>
        </p:nvSpPr>
        <p:spPr>
          <a:xfrm>
            <a:off x="1321190" y="3927254"/>
            <a:ext cx="38258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Трёхмерные модели геологической среды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CEB52A3-E83A-4FBC-9D3D-586ED4B9FBA3}"/>
              </a:ext>
            </a:extLst>
          </p:cNvPr>
          <p:cNvSpPr txBox="1"/>
          <p:nvPr/>
        </p:nvSpPr>
        <p:spPr>
          <a:xfrm>
            <a:off x="5633484" y="1365322"/>
            <a:ext cx="65278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Облако точек (лазерное сканирование или съёмка с использованием БПЛА)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B268569-8EB4-4732-8860-F6FAFD051BB8}"/>
              </a:ext>
            </a:extLst>
          </p:cNvPr>
          <p:cNvSpPr txBox="1"/>
          <p:nvPr/>
        </p:nvSpPr>
        <p:spPr>
          <a:xfrm>
            <a:off x="6244850" y="3927254"/>
            <a:ext cx="48273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Текстурированные 3D карты, создаваемые динамически по 2D 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0CC078AA-46D3-4A01-9821-309B0019EF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375" y="4265486"/>
            <a:ext cx="3987892" cy="21621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8" name="Заголовок 9">
            <a:extLst>
              <a:ext uri="{FF2B5EF4-FFF2-40B4-BE49-F238E27FC236}">
                <a16:creationId xmlns:a16="http://schemas.microsoft.com/office/drawing/2014/main" xmlns="" id="{F09BD6B7-B684-4D78-BDD7-79CCD6594577}"/>
              </a:ext>
            </a:extLst>
          </p:cNvPr>
          <p:cNvSpPr txBox="1">
            <a:spLocks/>
          </p:cNvSpPr>
          <p:nvPr/>
        </p:nvSpPr>
        <p:spPr>
          <a:xfrm>
            <a:off x="470207" y="252217"/>
            <a:ext cx="2687664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Трёхмерные карты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FEFE333-64C7-46A3-9C81-172BED4B56E1}"/>
              </a:ext>
            </a:extLst>
          </p:cNvPr>
          <p:cNvSpPr txBox="1"/>
          <p:nvPr/>
        </p:nvSpPr>
        <p:spPr>
          <a:xfrm>
            <a:off x="386898" y="1069067"/>
            <a:ext cx="114246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Разнообразие видов пространственных данных дает разнообразие форм отображения трёхмерной карты: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45993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4FD8E5F-9620-4294-B46B-62FBE3C1E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7</a:t>
            </a:fld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6C5AB80-2A96-4A60-A221-AAC3D976C6CE}"/>
              </a:ext>
            </a:extLst>
          </p:cNvPr>
          <p:cNvSpPr txBox="1"/>
          <p:nvPr/>
        </p:nvSpPr>
        <p:spPr>
          <a:xfrm>
            <a:off x="398152" y="703184"/>
            <a:ext cx="110575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Возможности трёхмерной визуализации и анализа данных породили новое направление использования пространственных данных – </a:t>
            </a: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BIM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-технологии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19B3F7-DF8E-47E7-AC90-D7BF79BD80C3}"/>
              </a:ext>
            </a:extLst>
          </p:cNvPr>
          <p:cNvSpPr txBox="1"/>
          <p:nvPr/>
        </p:nvSpPr>
        <p:spPr>
          <a:xfrm>
            <a:off x="5374771" y="1621815"/>
            <a:ext cx="625734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b="1" i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BIM</a:t>
            </a:r>
            <a:r>
              <a:rPr lang="ru-RU" sz="14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(Building Information Model) — это объектно-ориентированная модель строительного объекта или комплекса строительных объектов, в трёхмерном виде, с элементами которой связаны данные геометрических, физических и функциональных характеристик строительного объекта. Цель создания такой модели - принятие решений в строительном проекте, как на этапе создания такой модели, так и на последующих этапах жизненного цикла объекта. В российской практике используется термин-аналог "цифровая информационная модель".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00F20B4-719B-4C15-8E01-0648CBFE00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70" y="4186318"/>
            <a:ext cx="3687950" cy="225851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CA57F86-64CE-4601-8EE9-1C6B6F3414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883" y="4187173"/>
            <a:ext cx="3608558" cy="225680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8D27A82-55BE-4774-B7D9-120616F16033}"/>
              </a:ext>
            </a:extLst>
          </p:cNvPr>
          <p:cNvSpPr txBox="1"/>
          <p:nvPr/>
        </p:nvSpPr>
        <p:spPr>
          <a:xfrm>
            <a:off x="389443" y="1249532"/>
            <a:ext cx="75698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Трёхмерные модели инженерных сооружений (водопровод, теплотрассы, куст скважин)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0EA5D9E-908C-4DCE-921C-69E96672D202}"/>
              </a:ext>
            </a:extLst>
          </p:cNvPr>
          <p:cNvSpPr txBox="1"/>
          <p:nvPr/>
        </p:nvSpPr>
        <p:spPr>
          <a:xfrm>
            <a:off x="479425" y="3858908"/>
            <a:ext cx="57700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Трёхмерные модели исторических зданий и сложных сооружений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30E3677-4B80-48A5-9438-00FB10F952DA}"/>
              </a:ext>
            </a:extLst>
          </p:cNvPr>
          <p:cNvSpPr txBox="1"/>
          <p:nvPr/>
        </p:nvSpPr>
        <p:spPr>
          <a:xfrm>
            <a:off x="5926907" y="3696836"/>
            <a:ext cx="51530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</a:pPr>
            <a:r>
              <a:rPr lang="ru-RU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Трёхмерные модели явлений и событий (авария на АЭС, тело месторождения, нефтеносный пласт…)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CEAC6D58-CBF5-4D73-A3F5-08B2DB872E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066" y="1564318"/>
            <a:ext cx="3608558" cy="22568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4" name="Заголовок 9">
            <a:extLst>
              <a:ext uri="{FF2B5EF4-FFF2-40B4-BE49-F238E27FC236}">
                <a16:creationId xmlns:a16="http://schemas.microsoft.com/office/drawing/2014/main" xmlns="" id="{8833C073-4D59-415E-8D2F-AA0326597016}"/>
              </a:ext>
            </a:extLst>
          </p:cNvPr>
          <p:cNvSpPr txBox="1">
            <a:spLocks/>
          </p:cNvSpPr>
          <p:nvPr/>
        </p:nvSpPr>
        <p:spPr>
          <a:xfrm>
            <a:off x="470207" y="252217"/>
            <a:ext cx="2687664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Трёхмерные карты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289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516BF635-C54C-45DA-9BDE-301E98D47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8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829307C-D328-435A-AFA6-24CD81518B1F}"/>
              </a:ext>
            </a:extLst>
          </p:cNvPr>
          <p:cNvSpPr txBox="1"/>
          <p:nvPr/>
        </p:nvSpPr>
        <p:spPr>
          <a:xfrm>
            <a:off x="380999" y="938230"/>
            <a:ext cx="11430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ГИС-платформа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включает программные средства для создания, обработки, хранения, анализа и визуализации пространственных данных и связанной с ними атрибутивной, графической и иной информации.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9DFF264-7BBD-45BF-A982-A0033ACB5B86}"/>
              </a:ext>
            </a:extLst>
          </p:cNvPr>
          <p:cNvSpPr txBox="1"/>
          <p:nvPr/>
        </p:nvSpPr>
        <p:spPr>
          <a:xfrm>
            <a:off x="380998" y="1788620"/>
            <a:ext cx="610944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Настольная инструментальная ГИС (толстый клиент)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профессиональные средства для создания и обновления пространственных данных, включая инструменты </a:t>
            </a:r>
            <a:r>
              <a:rPr lang="ru-RU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геоанализа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требующие специальных знаний и навыков обработки данных.</a:t>
            </a:r>
          </a:p>
          <a:p>
            <a:pPr marL="285750" lvl="0" indent="-285750"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Сервер пространственных данных 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средства хранения, разграничения доступа, публикации, предоставления, обработки и анализа пространственных данных по запросам из клиентских приложений.</a:t>
            </a:r>
          </a:p>
          <a:p>
            <a:pPr marL="285750" lvl="0" indent="-28575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WEB инструментальная ГИС (тонкий клиент) 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пользовательские средства управления картой, создания и редактирования объектов, построения тематических карт и анализа данных по стандартным методикам, ориентированные на массовое применение.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237B0BA-FFDA-43C8-B1A7-3F4EDEB44323}"/>
              </a:ext>
            </a:extLst>
          </p:cNvPr>
          <p:cNvSpPr txBox="1"/>
          <p:nvPr/>
        </p:nvSpPr>
        <p:spPr>
          <a:xfrm>
            <a:off x="395818" y="5403299"/>
            <a:ext cx="114299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b="1" i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ГИС-платформа</a:t>
            </a:r>
            <a:r>
              <a:rPr lang="ru-RU" sz="14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— решение по работе с пространственными данными, ориентированное на применение в виде веб-приложения. В нем можно выполнять все задачи производственного цикла, связанные с обработкой и анализом растровых, векторных, матричных и иных форм и видов пространственных данных, представленных в виде геоинформационных слоёв. Основное назначение ГИС-платформы – решение широкого круга задач, связанных с аналитикой пространственных данных.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9">
            <a:extLst>
              <a:ext uri="{FF2B5EF4-FFF2-40B4-BE49-F238E27FC236}">
                <a16:creationId xmlns:a16="http://schemas.microsoft.com/office/drawing/2014/main" xmlns="" id="{B5A59BC1-43FA-4B30-8675-52BC92A2D643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ГИС-платформа – основа построения геосервисов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ГИС Сервер">
            <a:extLst>
              <a:ext uri="{FF2B5EF4-FFF2-40B4-BE49-F238E27FC236}">
                <a16:creationId xmlns:a16="http://schemas.microsoft.com/office/drawing/2014/main" xmlns="" id="{4692A5E5-A527-4F07-943B-4918F93C7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438" y="1755547"/>
            <a:ext cx="5154561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AE7CF57-D983-4C9D-9F57-B01FB134CF2D}"/>
              </a:ext>
            </a:extLst>
          </p:cNvPr>
          <p:cNvSpPr txBox="1"/>
          <p:nvPr/>
        </p:nvSpPr>
        <p:spPr>
          <a:xfrm>
            <a:off x="395818" y="1502090"/>
            <a:ext cx="111318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ГИС платформа реализует клиент-серверную архитектуру и включает следующие основные компоненты: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780207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9F7ABF9-9918-4751-B15A-249485F08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E8AB-5FB4-4B17-B777-C8ECED2B7985}" type="slidenum">
              <a:rPr lang="ru-RU" smtClean="0"/>
              <a:t>9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1B29913-D872-4B04-BC43-89F2139E3AB1}"/>
              </a:ext>
            </a:extLst>
          </p:cNvPr>
          <p:cNvSpPr txBox="1"/>
          <p:nvPr/>
        </p:nvSpPr>
        <p:spPr>
          <a:xfrm>
            <a:off x="387350" y="862813"/>
            <a:ext cx="11379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Мобильная ГИС </a:t>
            </a: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это геоинформационная система, функционирующая на мобильном устройстве. Мобильная ГИС объединяет в себе технологии ГИС, глобального позиционирования и беспроводного доступа в Internet. Мобильная ГИС использует возможности датчиков, встроенных в устройство: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8DB06B0-9FEA-4A8E-83A6-8B95080979E5}"/>
              </a:ext>
            </a:extLst>
          </p:cNvPr>
          <p:cNvSpPr txBox="1"/>
          <p:nvPr/>
        </p:nvSpPr>
        <p:spPr>
          <a:xfrm>
            <a:off x="401986" y="1751518"/>
            <a:ext cx="35147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Clr>
                <a:schemeClr val="accent1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датчик GPS и/или ГЛОНАСС;</a:t>
            </a:r>
          </a:p>
          <a:p>
            <a:pPr marL="285750" lvl="0" indent="-285750" algn="just">
              <a:buClr>
                <a:schemeClr val="accent1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цифровой компас;</a:t>
            </a:r>
          </a:p>
          <a:p>
            <a:pPr marL="285750" lvl="0" indent="-285750" algn="just">
              <a:buClr>
                <a:schemeClr val="accent1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модуль сотовой связи;</a:t>
            </a:r>
          </a:p>
          <a:p>
            <a:pPr marL="285750" lvl="0" indent="-285750" algn="just">
              <a:spcAft>
                <a:spcPts val="800"/>
              </a:spcAft>
              <a:buClr>
                <a:schemeClr val="accent1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тыловая фотокамера.</a:t>
            </a:r>
          </a:p>
        </p:txBody>
      </p:sp>
      <p:sp>
        <p:nvSpPr>
          <p:cNvPr id="8" name="Заголовок 9">
            <a:extLst>
              <a:ext uri="{FF2B5EF4-FFF2-40B4-BE49-F238E27FC236}">
                <a16:creationId xmlns:a16="http://schemas.microsoft.com/office/drawing/2014/main" xmlns="" id="{4C24C588-5335-400E-8A7F-1DC03D201FC2}"/>
              </a:ext>
            </a:extLst>
          </p:cNvPr>
          <p:cNvSpPr txBox="1">
            <a:spLocks/>
          </p:cNvSpPr>
          <p:nvPr/>
        </p:nvSpPr>
        <p:spPr>
          <a:xfrm>
            <a:off x="470206" y="252217"/>
            <a:ext cx="1105751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Мобильные устройства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FC2CEE0-F0F2-489B-BEDB-BCA7A155AACC}"/>
              </a:ext>
            </a:extLst>
          </p:cNvPr>
          <p:cNvSpPr/>
          <p:nvPr/>
        </p:nvSpPr>
        <p:spPr>
          <a:xfrm>
            <a:off x="401987" y="3151612"/>
            <a:ext cx="3349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Мобильное приложение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РГИС Рязанской области обеспечивает доступ к публичным данным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геопортала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E9A114D-8BC5-4FB4-A150-1EBC2EAD3AB9}"/>
              </a:ext>
            </a:extLst>
          </p:cNvPr>
          <p:cNvSpPr/>
          <p:nvPr/>
        </p:nvSpPr>
        <p:spPr>
          <a:xfrm>
            <a:off x="7088423" y="3467158"/>
            <a:ext cx="1472779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Поиск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418C54E-1746-49DE-BDAA-C9A1FBD7BB5C}"/>
              </a:ext>
            </a:extLst>
          </p:cNvPr>
          <p:cNvSpPr/>
          <p:nvPr/>
        </p:nvSpPr>
        <p:spPr>
          <a:xfrm>
            <a:off x="7171256" y="4455438"/>
            <a:ext cx="1307112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Геолокация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D65E94F-08E7-4E9F-A930-83A14A9CD058}"/>
              </a:ext>
            </a:extLst>
          </p:cNvPr>
          <p:cNvSpPr/>
          <p:nvPr/>
        </p:nvSpPr>
        <p:spPr>
          <a:xfrm>
            <a:off x="7123941" y="5537571"/>
            <a:ext cx="1401742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Авторизация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E032651B-74AE-4335-872E-D38C0592BA7F}"/>
              </a:ext>
            </a:extLst>
          </p:cNvPr>
          <p:cNvGrpSpPr/>
          <p:nvPr/>
        </p:nvGrpSpPr>
        <p:grpSpPr>
          <a:xfrm>
            <a:off x="7558743" y="2940406"/>
            <a:ext cx="532138" cy="532207"/>
            <a:chOff x="3908982" y="4515839"/>
            <a:chExt cx="704140" cy="704231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xmlns="" id="{74196202-857C-4B8B-A82D-B130B99533EA}"/>
                </a:ext>
              </a:extLst>
            </p:cNvPr>
            <p:cNvSpPr/>
            <p:nvPr/>
          </p:nvSpPr>
          <p:spPr>
            <a:xfrm>
              <a:off x="3908982" y="4515839"/>
              <a:ext cx="704140" cy="704231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608819"/>
              <a:endParaRPr 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xmlns="" id="{24D15A02-466D-4FCA-BC7F-7BFBB31E26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7944" y="4654847"/>
              <a:ext cx="426213" cy="426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4DD5A62F-9A0A-415D-914C-4D3846741891}"/>
              </a:ext>
            </a:extLst>
          </p:cNvPr>
          <p:cNvGrpSpPr/>
          <p:nvPr/>
        </p:nvGrpSpPr>
        <p:grpSpPr>
          <a:xfrm>
            <a:off x="7572835" y="3976821"/>
            <a:ext cx="503954" cy="504019"/>
            <a:chOff x="7728010" y="3372840"/>
            <a:chExt cx="666844" cy="666930"/>
          </a:xfrm>
        </p:grpSpPr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F560E1C2-6F28-452A-A313-0C997B8F9F41}"/>
                </a:ext>
              </a:extLst>
            </p:cNvPr>
            <p:cNvSpPr/>
            <p:nvPr/>
          </p:nvSpPr>
          <p:spPr>
            <a:xfrm>
              <a:off x="7728010" y="3372840"/>
              <a:ext cx="666844" cy="66693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819"/>
              <a:endPara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Picture 8">
              <a:extLst>
                <a:ext uri="{FF2B5EF4-FFF2-40B4-BE49-F238E27FC236}">
                  <a16:creationId xmlns:a16="http://schemas.microsoft.com/office/drawing/2014/main" xmlns="" id="{C0235D25-C796-4271-B710-5F6EB8723B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6415" y="3541255"/>
              <a:ext cx="340414" cy="330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2A94B4FD-C2FB-4D4E-AB71-7B56E14CB451}"/>
              </a:ext>
            </a:extLst>
          </p:cNvPr>
          <p:cNvGrpSpPr/>
          <p:nvPr/>
        </p:nvGrpSpPr>
        <p:grpSpPr>
          <a:xfrm>
            <a:off x="7559258" y="4998163"/>
            <a:ext cx="531108" cy="531177"/>
            <a:chOff x="3861923" y="2155935"/>
            <a:chExt cx="702775" cy="702866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EB3F7FB6-B778-454B-9EDB-4F312CCD14D5}"/>
                </a:ext>
              </a:extLst>
            </p:cNvPr>
            <p:cNvSpPr/>
            <p:nvPr/>
          </p:nvSpPr>
          <p:spPr>
            <a:xfrm>
              <a:off x="3861923" y="2155935"/>
              <a:ext cx="702775" cy="702866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608819"/>
              <a:endParaRPr 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10" descr="C:\Users\Марина Мурадова\Desktop\login.png">
              <a:extLst>
                <a:ext uri="{FF2B5EF4-FFF2-40B4-BE49-F238E27FC236}">
                  <a16:creationId xmlns:a16="http://schemas.microsoft.com/office/drawing/2014/main" xmlns="" id="{5217AFDC-949E-44CD-8FF2-F792D0D413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2844" y="2296902"/>
              <a:ext cx="420933" cy="420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418076F-B88E-4220-8F74-A3A5DFAAE598}"/>
              </a:ext>
            </a:extLst>
          </p:cNvPr>
          <p:cNvSpPr/>
          <p:nvPr/>
        </p:nvSpPr>
        <p:spPr>
          <a:xfrm>
            <a:off x="7329504" y="2419116"/>
            <a:ext cx="990616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Домой</a:t>
            </a: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100B9692-03AC-429E-A853-8C0A410B4E31}"/>
              </a:ext>
            </a:extLst>
          </p:cNvPr>
          <p:cNvGrpSpPr/>
          <p:nvPr/>
        </p:nvGrpSpPr>
        <p:grpSpPr>
          <a:xfrm>
            <a:off x="7545741" y="1833581"/>
            <a:ext cx="558143" cy="558215"/>
            <a:chOff x="7347918" y="1585584"/>
            <a:chExt cx="738549" cy="738644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xmlns="" id="{78BEC093-C2FE-4C5F-8818-8E60FD9A12E4}"/>
                </a:ext>
              </a:extLst>
            </p:cNvPr>
            <p:cNvSpPr/>
            <p:nvPr/>
          </p:nvSpPr>
          <p:spPr>
            <a:xfrm>
              <a:off x="7347918" y="1585584"/>
              <a:ext cx="738549" cy="738644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819"/>
              <a:endParaRPr 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5" name="Picture 3">
              <a:extLst>
                <a:ext uri="{FF2B5EF4-FFF2-40B4-BE49-F238E27FC236}">
                  <a16:creationId xmlns:a16="http://schemas.microsoft.com/office/drawing/2014/main" xmlns="" id="{AC343D62-8273-4F11-81A0-D6159C50B8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2348" y="1717555"/>
              <a:ext cx="474701" cy="4747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E559CA38-40B3-448D-9E6B-3FE166E39E33}"/>
              </a:ext>
            </a:extLst>
          </p:cNvPr>
          <p:cNvSpPr/>
          <p:nvPr/>
        </p:nvSpPr>
        <p:spPr>
          <a:xfrm>
            <a:off x="401986" y="4495124"/>
            <a:ext cx="33495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Приложение разработано для использования на мобильных устройствах 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операционными системами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iOS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Android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3" descr="F:\_WORK\ПРЕЗЕНТАЦИИ\РГИС РО\65749.png">
            <a:extLst>
              <a:ext uri="{FF2B5EF4-FFF2-40B4-BE49-F238E27FC236}">
                <a16:creationId xmlns:a16="http://schemas.microsoft.com/office/drawing/2014/main" xmlns="" id="{128D3E41-E841-4FAD-81C9-03DA5F9A3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1666" y="1686771"/>
            <a:ext cx="2383107" cy="445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F:\_WORK\ПРЕЗЕНТАЦИИ\РГИС РО\65749__.png">
            <a:extLst>
              <a:ext uri="{FF2B5EF4-FFF2-40B4-BE49-F238E27FC236}">
                <a16:creationId xmlns:a16="http://schemas.microsoft.com/office/drawing/2014/main" xmlns="" id="{1A48CFBC-1AFD-46DE-A677-99AF28CCD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000" y="1686770"/>
            <a:ext cx="2383107" cy="445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3894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</TotalTime>
  <Words>1859</Words>
  <Application>Microsoft Office PowerPoint</Application>
  <PresentationFormat>Широкоэкранный</PresentationFormat>
  <Paragraphs>171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4" baseType="lpstr">
      <vt:lpstr>Meiryo UI</vt:lpstr>
      <vt:lpstr>Arial</vt:lpstr>
      <vt:lpstr>Calibri</vt:lpstr>
      <vt:lpstr>Calibri Light</vt:lpstr>
      <vt:lpstr>Century Gothic</vt:lpstr>
      <vt:lpstr>Open Sans</vt:lpstr>
      <vt:lpstr>Open Sans Light</vt:lpstr>
      <vt:lpstr>Roboto</vt:lpstr>
      <vt:lpstr>Segoe UI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Андрей Королев</cp:lastModifiedBy>
  <cp:revision>150</cp:revision>
  <dcterms:created xsi:type="dcterms:W3CDTF">2024-09-04T12:08:41Z</dcterms:created>
  <dcterms:modified xsi:type="dcterms:W3CDTF">2024-09-13T14:33:17Z</dcterms:modified>
</cp:coreProperties>
</file>